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7" r:id="rId2"/>
    <p:sldId id="278" r:id="rId3"/>
    <p:sldId id="279" r:id="rId4"/>
    <p:sldId id="280" r:id="rId5"/>
    <p:sldId id="288" r:id="rId6"/>
    <p:sldId id="258" r:id="rId7"/>
    <p:sldId id="286" r:id="rId8"/>
    <p:sldId id="261" r:id="rId9"/>
    <p:sldId id="294" r:id="rId10"/>
    <p:sldId id="285" r:id="rId11"/>
    <p:sldId id="289" r:id="rId12"/>
    <p:sldId id="293" r:id="rId1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BE"/>
    <a:srgbClr val="FFC7C6"/>
    <a:srgbClr val="C9F3FF"/>
    <a:srgbClr val="E2D7F2"/>
    <a:srgbClr val="9BBB59"/>
    <a:srgbClr val="EEFED7"/>
    <a:srgbClr val="FFD3D3"/>
    <a:srgbClr val="C3F1FF"/>
    <a:srgbClr val="CDBBE9"/>
    <a:srgbClr val="FFB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660"/>
  </p:normalViewPr>
  <p:slideViewPr>
    <p:cSldViewPr>
      <p:cViewPr>
        <p:scale>
          <a:sx n="94" d="100"/>
          <a:sy n="94" d="100"/>
        </p:scale>
        <p:origin x="-116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E4052-DCE2-4ADD-9E3F-6B0B57A5EDD6}" type="doc">
      <dgm:prSet loTypeId="urn:microsoft.com/office/officeart/2005/8/layout/pyramid2" loCatId="pyramid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4BCAE1B5-229A-4EB8-8190-02BACA1F2E78}">
      <dgm:prSet custT="1"/>
      <dgm:spPr/>
      <dgm:t>
        <a:bodyPr anchor="t"/>
        <a:lstStyle/>
        <a:p>
          <a:pPr rtl="0"/>
          <a:r>
            <a:rPr lang="ru-RU" sz="1100" dirty="0" smtClean="0"/>
            <a:t>Вмешательство педагога в самостоятельную работу детей</a:t>
          </a:r>
        </a:p>
        <a:p>
          <a:pPr rtl="0"/>
          <a:endParaRPr lang="ru-RU" sz="1100" b="0" i="0" u="none" dirty="0"/>
        </a:p>
      </dgm:t>
    </dgm:pt>
    <dgm:pt modelId="{7806072E-E059-4F82-8F58-58B87BD68509}" type="parTrans" cxnId="{A7EE6198-718A-492B-B6F5-7639E6885AB8}">
      <dgm:prSet/>
      <dgm:spPr/>
      <dgm:t>
        <a:bodyPr/>
        <a:lstStyle/>
        <a:p>
          <a:endParaRPr lang="ru-RU"/>
        </a:p>
      </dgm:t>
    </dgm:pt>
    <dgm:pt modelId="{FD637361-6B68-418D-A71C-F326AAEB144E}" type="sibTrans" cxnId="{A7EE6198-718A-492B-B6F5-7639E6885AB8}">
      <dgm:prSet/>
      <dgm:spPr/>
      <dgm:t>
        <a:bodyPr/>
        <a:lstStyle/>
        <a:p>
          <a:endParaRPr lang="ru-RU"/>
        </a:p>
      </dgm:t>
    </dgm:pt>
    <dgm:pt modelId="{539B2B48-12C9-4B6C-9AEE-B8B198F74A96}">
      <dgm:prSet custT="1"/>
      <dgm:spPr/>
      <dgm:t>
        <a:bodyPr anchor="t"/>
        <a:lstStyle/>
        <a:p>
          <a:pPr rtl="0"/>
          <a:r>
            <a:rPr lang="ru-RU" sz="1100" dirty="0" smtClean="0"/>
            <a:t>Не все центры активности востребованы дошкольниками в равной степени</a:t>
          </a:r>
        </a:p>
        <a:p>
          <a:pPr rtl="0"/>
          <a:endParaRPr lang="ru-RU" sz="1100" b="0" i="0" u="none" dirty="0"/>
        </a:p>
      </dgm:t>
    </dgm:pt>
    <dgm:pt modelId="{E4613B9E-866C-4F52-914E-0199D67ED782}" type="parTrans" cxnId="{693EE054-0B32-4C11-A351-27E558898FA2}">
      <dgm:prSet/>
      <dgm:spPr/>
      <dgm:t>
        <a:bodyPr/>
        <a:lstStyle/>
        <a:p>
          <a:endParaRPr lang="ru-RU"/>
        </a:p>
      </dgm:t>
    </dgm:pt>
    <dgm:pt modelId="{573326D5-D0FA-4AAA-8D0A-C2B315A40675}" type="sibTrans" cxnId="{693EE054-0B32-4C11-A351-27E558898FA2}">
      <dgm:prSet/>
      <dgm:spPr/>
      <dgm:t>
        <a:bodyPr/>
        <a:lstStyle/>
        <a:p>
          <a:endParaRPr lang="ru-RU"/>
        </a:p>
      </dgm:t>
    </dgm:pt>
    <dgm:pt modelId="{7D37009F-49F7-4FFD-A34A-1BCB52FB4C38}">
      <dgm:prSet custT="1"/>
      <dgm:spPr/>
      <dgm:t>
        <a:bodyPr anchor="t"/>
        <a:lstStyle/>
        <a:p>
          <a:pPr rtl="0"/>
          <a:r>
            <a:rPr lang="ru-RU" sz="1100" dirty="0" smtClean="0"/>
            <a:t>Недостаточно сформированы навыки самоопределения  у  детей</a:t>
          </a:r>
        </a:p>
        <a:p>
          <a:pPr rtl="0"/>
          <a:endParaRPr lang="ru-RU" sz="1100" b="0" i="0" u="none" dirty="0"/>
        </a:p>
      </dgm:t>
    </dgm:pt>
    <dgm:pt modelId="{95AE37EE-E267-414E-92E9-9F2EAA422852}" type="parTrans" cxnId="{E46DFF5F-B140-41FE-ACFA-D7854B7CF971}">
      <dgm:prSet/>
      <dgm:spPr/>
      <dgm:t>
        <a:bodyPr/>
        <a:lstStyle/>
        <a:p>
          <a:endParaRPr lang="ru-RU"/>
        </a:p>
      </dgm:t>
    </dgm:pt>
    <dgm:pt modelId="{866EA7FE-804A-4E85-8189-6669122FBE6A}" type="sibTrans" cxnId="{E46DFF5F-B140-41FE-ACFA-D7854B7CF971}">
      <dgm:prSet/>
      <dgm:spPr/>
      <dgm:t>
        <a:bodyPr/>
        <a:lstStyle/>
        <a:p>
          <a:endParaRPr lang="ru-RU"/>
        </a:p>
      </dgm:t>
    </dgm:pt>
    <dgm:pt modelId="{3AE5B379-4D07-4B62-866A-DBC7015F613A}">
      <dgm:prSet custT="1"/>
      <dgm:spPr/>
      <dgm:t>
        <a:bodyPr anchor="t"/>
        <a:lstStyle/>
        <a:p>
          <a:pPr rtl="0"/>
          <a:r>
            <a:rPr lang="ru-RU" sz="1050" dirty="0" smtClean="0"/>
            <a:t>Трудности детей в планировании собственной деятельности</a:t>
          </a:r>
        </a:p>
        <a:p>
          <a:pPr rtl="0"/>
          <a:r>
            <a:rPr lang="ru-RU" sz="1050" dirty="0" smtClean="0"/>
            <a:t>)</a:t>
          </a:r>
          <a:endParaRPr lang="ru-RU" sz="700" b="0" i="0" u="none" dirty="0"/>
        </a:p>
      </dgm:t>
    </dgm:pt>
    <dgm:pt modelId="{5AE49D63-A447-48A9-A24F-FDB23B275172}" type="parTrans" cxnId="{162C4FD0-5349-4829-A067-45B165E06269}">
      <dgm:prSet/>
      <dgm:spPr/>
      <dgm:t>
        <a:bodyPr/>
        <a:lstStyle/>
        <a:p>
          <a:endParaRPr lang="ru-RU"/>
        </a:p>
      </dgm:t>
    </dgm:pt>
    <dgm:pt modelId="{466DB700-7081-4943-8C60-F53061F5A015}" type="sibTrans" cxnId="{162C4FD0-5349-4829-A067-45B165E06269}">
      <dgm:prSet/>
      <dgm:spPr/>
      <dgm:t>
        <a:bodyPr/>
        <a:lstStyle/>
        <a:p>
          <a:endParaRPr lang="ru-RU"/>
        </a:p>
      </dgm:t>
    </dgm:pt>
    <dgm:pt modelId="{99EB35CB-CCA9-49EE-B25D-60F2B1B1EAB9}">
      <dgm:prSet custT="1"/>
      <dgm:spPr/>
      <dgm:t>
        <a:bodyPr/>
        <a:lstStyle/>
        <a:p>
          <a:r>
            <a:rPr lang="ru-RU" sz="1200" dirty="0" smtClean="0"/>
            <a:t>Трудности в определении темы дня</a:t>
          </a:r>
          <a:endParaRPr lang="ru-RU" sz="1200" dirty="0" smtClean="0"/>
        </a:p>
      </dgm:t>
    </dgm:pt>
    <dgm:pt modelId="{A4B3A537-441E-4E5C-B1DA-54B2D989B90C}" type="parTrans" cxnId="{37293F79-AADD-4010-BAAA-3B541B46E2D3}">
      <dgm:prSet/>
      <dgm:spPr/>
      <dgm:t>
        <a:bodyPr/>
        <a:lstStyle/>
        <a:p>
          <a:endParaRPr lang="ru-RU"/>
        </a:p>
      </dgm:t>
    </dgm:pt>
    <dgm:pt modelId="{07D713BA-D34B-4E73-98BA-485DDDDE677D}" type="sibTrans" cxnId="{37293F79-AADD-4010-BAAA-3B541B46E2D3}">
      <dgm:prSet/>
      <dgm:spPr/>
      <dgm:t>
        <a:bodyPr/>
        <a:lstStyle/>
        <a:p>
          <a:endParaRPr lang="ru-RU"/>
        </a:p>
      </dgm:t>
    </dgm:pt>
    <dgm:pt modelId="{F697E2C0-5978-4030-8891-FEE3BDE36BF4}">
      <dgm:prSet custT="1"/>
      <dgm:spPr/>
      <dgm:t>
        <a:bodyPr anchor="t"/>
        <a:lstStyle/>
        <a:p>
          <a:pPr rtl="0"/>
          <a:r>
            <a:rPr lang="ru-RU" sz="1000" dirty="0" err="1" smtClean="0"/>
            <a:t>Несформированность</a:t>
          </a:r>
          <a:r>
            <a:rPr lang="ru-RU" sz="1000" dirty="0" smtClean="0"/>
            <a:t> умений фиксировать результаты своей деятельности</a:t>
          </a:r>
        </a:p>
        <a:p>
          <a:endParaRPr lang="ru-RU" sz="600" dirty="0" smtClean="0"/>
        </a:p>
        <a:p>
          <a:pPr rtl="0"/>
          <a:endParaRPr lang="ru-RU" sz="600" b="0" i="0" u="none" dirty="0"/>
        </a:p>
      </dgm:t>
    </dgm:pt>
    <dgm:pt modelId="{39CFE776-C4A5-4E57-A4BB-C323F28F49F0}" type="parTrans" cxnId="{C1FDF581-9E76-4275-8238-F97ED2AC9AA5}">
      <dgm:prSet/>
      <dgm:spPr/>
      <dgm:t>
        <a:bodyPr/>
        <a:lstStyle/>
        <a:p>
          <a:endParaRPr lang="ru-RU"/>
        </a:p>
      </dgm:t>
    </dgm:pt>
    <dgm:pt modelId="{C256A703-228F-4978-82FA-FD864FC2716E}" type="sibTrans" cxnId="{C1FDF581-9E76-4275-8238-F97ED2AC9AA5}">
      <dgm:prSet/>
      <dgm:spPr/>
      <dgm:t>
        <a:bodyPr/>
        <a:lstStyle/>
        <a:p>
          <a:endParaRPr lang="ru-RU"/>
        </a:p>
      </dgm:t>
    </dgm:pt>
    <dgm:pt modelId="{A80F646D-A8C6-4E63-A353-927887E6C872}" type="pres">
      <dgm:prSet presAssocID="{5F5E4052-DCE2-4ADD-9E3F-6B0B57A5EDD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E57E39F-BADE-4ACB-9F3C-E18F1A7CA45A}" type="pres">
      <dgm:prSet presAssocID="{5F5E4052-DCE2-4ADD-9E3F-6B0B57A5EDD6}" presName="pyramid" presStyleLbl="node1" presStyleIdx="0" presStyleCnt="1" custLinFactNeighborX="4353" custLinFactNeighborY="-6973"/>
      <dgm:spPr>
        <a:scene3d>
          <a:camera prst="orthographicFront"/>
          <a:lightRig rig="chilly" dir="t"/>
        </a:scene3d>
        <a:sp3d prstMaterial="translucentPowder"/>
      </dgm:spPr>
      <dgm:t>
        <a:bodyPr/>
        <a:lstStyle/>
        <a:p>
          <a:endParaRPr lang="ru-RU"/>
        </a:p>
      </dgm:t>
    </dgm:pt>
    <dgm:pt modelId="{91F7DC91-E5B4-4297-94D3-F315014CAEE9}" type="pres">
      <dgm:prSet presAssocID="{5F5E4052-DCE2-4ADD-9E3F-6B0B57A5EDD6}" presName="theList" presStyleCnt="0"/>
      <dgm:spPr/>
      <dgm:t>
        <a:bodyPr/>
        <a:lstStyle/>
        <a:p>
          <a:endParaRPr lang="ru-RU"/>
        </a:p>
      </dgm:t>
    </dgm:pt>
    <dgm:pt modelId="{C5CAFFBD-1224-41F7-8758-09E42F0D133A}" type="pres">
      <dgm:prSet presAssocID="{99EB35CB-CCA9-49EE-B25D-60F2B1B1EAB9}" presName="aNode" presStyleLbl="fgAcc1" presStyleIdx="0" presStyleCnt="6" custScaleY="35477" custLinFactNeighborX="3759" custLinFactNeighborY="77402">
        <dgm:presLayoutVars>
          <dgm:bulletEnabled val="1"/>
        </dgm:presLayoutVars>
      </dgm:prSet>
      <dgm:spPr/>
    </dgm:pt>
    <dgm:pt modelId="{A4AC0345-4745-45CF-B8A4-C1AD7CF5EA7D}" type="pres">
      <dgm:prSet presAssocID="{99EB35CB-CCA9-49EE-B25D-60F2B1B1EAB9}" presName="aSpace" presStyleCnt="0"/>
      <dgm:spPr/>
    </dgm:pt>
    <dgm:pt modelId="{5ECE2798-1C5C-433A-9920-973FC0A2F102}" type="pres">
      <dgm:prSet presAssocID="{4BCAE1B5-229A-4EB8-8190-02BACA1F2E78}" presName="aNode" presStyleLbl="fgAcc1" presStyleIdx="1" presStyleCnt="6" custScaleY="37150" custLinFactNeighborX="2704" custLinFactNeighborY="42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BA310C-7DD7-4237-999F-D792C1724097}" type="pres">
      <dgm:prSet presAssocID="{4BCAE1B5-229A-4EB8-8190-02BACA1F2E78}" presName="aSpace" presStyleCnt="0"/>
      <dgm:spPr/>
      <dgm:t>
        <a:bodyPr/>
        <a:lstStyle/>
        <a:p>
          <a:endParaRPr lang="ru-RU"/>
        </a:p>
      </dgm:t>
    </dgm:pt>
    <dgm:pt modelId="{6ED3FA25-44D2-464D-8EBD-1FEF0D3BF8F0}" type="pres">
      <dgm:prSet presAssocID="{539B2B48-12C9-4B6C-9AEE-B8B198F74A96}" presName="aNode" presStyleLbl="fgAcc1" presStyleIdx="2" presStyleCnt="6" custScaleY="31458" custLinFactY="63940" custLinFactNeighborX="375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61FAB-023E-4FB9-9581-1AE0479FE350}" type="pres">
      <dgm:prSet presAssocID="{539B2B48-12C9-4B6C-9AEE-B8B198F74A96}" presName="aSpace" presStyleCnt="0"/>
      <dgm:spPr/>
      <dgm:t>
        <a:bodyPr/>
        <a:lstStyle/>
        <a:p>
          <a:endParaRPr lang="ru-RU"/>
        </a:p>
      </dgm:t>
    </dgm:pt>
    <dgm:pt modelId="{BA32A54A-8E60-4EC6-B94F-44145B9F7AEC}" type="pres">
      <dgm:prSet presAssocID="{7D37009F-49F7-4FFD-A34A-1BCB52FB4C38}" presName="aNode" presStyleLbl="fgAcc1" presStyleIdx="3" presStyleCnt="6" custScaleY="34105" custLinFactNeighborX="3759" custLinFactNeighborY="-48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C7F03-D159-4B26-8BE6-2F96AB17F7C7}" type="pres">
      <dgm:prSet presAssocID="{7D37009F-49F7-4FFD-A34A-1BCB52FB4C38}" presName="aSpace" presStyleCnt="0"/>
      <dgm:spPr/>
      <dgm:t>
        <a:bodyPr/>
        <a:lstStyle/>
        <a:p>
          <a:endParaRPr lang="ru-RU"/>
        </a:p>
      </dgm:t>
    </dgm:pt>
    <dgm:pt modelId="{F9BAA10E-F56E-47EE-A95F-EF1FA0D98CA6}" type="pres">
      <dgm:prSet presAssocID="{3AE5B379-4D07-4B62-866A-DBC7015F613A}" presName="aNode" presStyleLbl="fgAcc1" presStyleIdx="4" presStyleCnt="6" custScaleY="32809" custLinFactY="-80745" custLinFactNeighborX="375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CB92F-84B4-4BA3-B93E-A42C3A890C9B}" type="pres">
      <dgm:prSet presAssocID="{3AE5B379-4D07-4B62-866A-DBC7015F613A}" presName="aSpace" presStyleCnt="0"/>
      <dgm:spPr/>
    </dgm:pt>
    <dgm:pt modelId="{D5525D85-DE36-4CEC-9A58-CB42C57FC08F}" type="pres">
      <dgm:prSet presAssocID="{F697E2C0-5978-4030-8891-FEE3BDE36BF4}" presName="aNode" presStyleLbl="fgAcc1" presStyleIdx="5" presStyleCnt="6" custScaleY="32809" custLinFactY="-10925" custLinFactNeighborX="555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F65D7-2871-4369-984D-F10310FA4C4F}" type="pres">
      <dgm:prSet presAssocID="{F697E2C0-5978-4030-8891-FEE3BDE36BF4}" presName="aSpace" presStyleCnt="0"/>
      <dgm:spPr/>
    </dgm:pt>
  </dgm:ptLst>
  <dgm:cxnLst>
    <dgm:cxn modelId="{E46DFF5F-B140-41FE-ACFA-D7854B7CF971}" srcId="{5F5E4052-DCE2-4ADD-9E3F-6B0B57A5EDD6}" destId="{7D37009F-49F7-4FFD-A34A-1BCB52FB4C38}" srcOrd="3" destOrd="0" parTransId="{95AE37EE-E267-414E-92E9-9F2EAA422852}" sibTransId="{866EA7FE-804A-4E85-8189-6669122FBE6A}"/>
    <dgm:cxn modelId="{A7EE6198-718A-492B-B6F5-7639E6885AB8}" srcId="{5F5E4052-DCE2-4ADD-9E3F-6B0B57A5EDD6}" destId="{4BCAE1B5-229A-4EB8-8190-02BACA1F2E78}" srcOrd="1" destOrd="0" parTransId="{7806072E-E059-4F82-8F58-58B87BD68509}" sibTransId="{FD637361-6B68-418D-A71C-F326AAEB144E}"/>
    <dgm:cxn modelId="{79E7FF81-0726-4357-8760-E7F22B67B202}" type="presOf" srcId="{539B2B48-12C9-4B6C-9AEE-B8B198F74A96}" destId="{6ED3FA25-44D2-464D-8EBD-1FEF0D3BF8F0}" srcOrd="0" destOrd="0" presId="urn:microsoft.com/office/officeart/2005/8/layout/pyramid2"/>
    <dgm:cxn modelId="{162C4FD0-5349-4829-A067-45B165E06269}" srcId="{5F5E4052-DCE2-4ADD-9E3F-6B0B57A5EDD6}" destId="{3AE5B379-4D07-4B62-866A-DBC7015F613A}" srcOrd="4" destOrd="0" parTransId="{5AE49D63-A447-48A9-A24F-FDB23B275172}" sibTransId="{466DB700-7081-4943-8C60-F53061F5A015}"/>
    <dgm:cxn modelId="{C1FDF581-9E76-4275-8238-F97ED2AC9AA5}" srcId="{5F5E4052-DCE2-4ADD-9E3F-6B0B57A5EDD6}" destId="{F697E2C0-5978-4030-8891-FEE3BDE36BF4}" srcOrd="5" destOrd="0" parTransId="{39CFE776-C4A5-4E57-A4BB-C323F28F49F0}" sibTransId="{C256A703-228F-4978-82FA-FD864FC2716E}"/>
    <dgm:cxn modelId="{6979EDC7-6886-435D-A051-F56E3FE94287}" type="presOf" srcId="{3AE5B379-4D07-4B62-866A-DBC7015F613A}" destId="{F9BAA10E-F56E-47EE-A95F-EF1FA0D98CA6}" srcOrd="0" destOrd="0" presId="urn:microsoft.com/office/officeart/2005/8/layout/pyramid2"/>
    <dgm:cxn modelId="{0C9490F0-DF18-45F5-BDFA-B7EF827D097C}" type="presOf" srcId="{5F5E4052-DCE2-4ADD-9E3F-6B0B57A5EDD6}" destId="{A80F646D-A8C6-4E63-A353-927887E6C872}" srcOrd="0" destOrd="0" presId="urn:microsoft.com/office/officeart/2005/8/layout/pyramid2"/>
    <dgm:cxn modelId="{37293F79-AADD-4010-BAAA-3B541B46E2D3}" srcId="{5F5E4052-DCE2-4ADD-9E3F-6B0B57A5EDD6}" destId="{99EB35CB-CCA9-49EE-B25D-60F2B1B1EAB9}" srcOrd="0" destOrd="0" parTransId="{A4B3A537-441E-4E5C-B1DA-54B2D989B90C}" sibTransId="{07D713BA-D34B-4E73-98BA-485DDDDE677D}"/>
    <dgm:cxn modelId="{4F3E7382-2947-4C87-8BD9-B1E36B85CE08}" type="presOf" srcId="{7D37009F-49F7-4FFD-A34A-1BCB52FB4C38}" destId="{BA32A54A-8E60-4EC6-B94F-44145B9F7AEC}" srcOrd="0" destOrd="0" presId="urn:microsoft.com/office/officeart/2005/8/layout/pyramid2"/>
    <dgm:cxn modelId="{693EE054-0B32-4C11-A351-27E558898FA2}" srcId="{5F5E4052-DCE2-4ADD-9E3F-6B0B57A5EDD6}" destId="{539B2B48-12C9-4B6C-9AEE-B8B198F74A96}" srcOrd="2" destOrd="0" parTransId="{E4613B9E-866C-4F52-914E-0199D67ED782}" sibTransId="{573326D5-D0FA-4AAA-8D0A-C2B315A40675}"/>
    <dgm:cxn modelId="{6E72FC0F-E806-45A1-A2D9-8E1965CF2EC8}" type="presOf" srcId="{4BCAE1B5-229A-4EB8-8190-02BACA1F2E78}" destId="{5ECE2798-1C5C-433A-9920-973FC0A2F102}" srcOrd="0" destOrd="0" presId="urn:microsoft.com/office/officeart/2005/8/layout/pyramid2"/>
    <dgm:cxn modelId="{76AFB803-5592-46A1-9360-C855B2E2C1F5}" type="presOf" srcId="{99EB35CB-CCA9-49EE-B25D-60F2B1B1EAB9}" destId="{C5CAFFBD-1224-41F7-8758-09E42F0D133A}" srcOrd="0" destOrd="0" presId="urn:microsoft.com/office/officeart/2005/8/layout/pyramid2"/>
    <dgm:cxn modelId="{F7DC0F86-895E-443E-ADC6-63ED907BE6CC}" type="presOf" srcId="{F697E2C0-5978-4030-8891-FEE3BDE36BF4}" destId="{D5525D85-DE36-4CEC-9A58-CB42C57FC08F}" srcOrd="0" destOrd="0" presId="urn:microsoft.com/office/officeart/2005/8/layout/pyramid2"/>
    <dgm:cxn modelId="{430D2855-1BB8-4EF6-A840-A9C9E1DF2D6B}" type="presParOf" srcId="{A80F646D-A8C6-4E63-A353-927887E6C872}" destId="{BE57E39F-BADE-4ACB-9F3C-E18F1A7CA45A}" srcOrd="0" destOrd="0" presId="urn:microsoft.com/office/officeart/2005/8/layout/pyramid2"/>
    <dgm:cxn modelId="{4C69CDE5-551C-492D-8C26-41B46F02B9CC}" type="presParOf" srcId="{A80F646D-A8C6-4E63-A353-927887E6C872}" destId="{91F7DC91-E5B4-4297-94D3-F315014CAEE9}" srcOrd="1" destOrd="0" presId="urn:microsoft.com/office/officeart/2005/8/layout/pyramid2"/>
    <dgm:cxn modelId="{BE2C0BCC-7D03-4F11-A076-A560C1A0E252}" type="presParOf" srcId="{91F7DC91-E5B4-4297-94D3-F315014CAEE9}" destId="{C5CAFFBD-1224-41F7-8758-09E42F0D133A}" srcOrd="0" destOrd="0" presId="urn:microsoft.com/office/officeart/2005/8/layout/pyramid2"/>
    <dgm:cxn modelId="{5B61B477-1186-4E08-B9C5-FF77054CC816}" type="presParOf" srcId="{91F7DC91-E5B4-4297-94D3-F315014CAEE9}" destId="{A4AC0345-4745-45CF-B8A4-C1AD7CF5EA7D}" srcOrd="1" destOrd="0" presId="urn:microsoft.com/office/officeart/2005/8/layout/pyramid2"/>
    <dgm:cxn modelId="{7AAE03EA-35E2-43C9-8BF3-30ABC950078C}" type="presParOf" srcId="{91F7DC91-E5B4-4297-94D3-F315014CAEE9}" destId="{5ECE2798-1C5C-433A-9920-973FC0A2F102}" srcOrd="2" destOrd="0" presId="urn:microsoft.com/office/officeart/2005/8/layout/pyramid2"/>
    <dgm:cxn modelId="{0C005C4E-8004-4FAA-8B86-FFCC400F0870}" type="presParOf" srcId="{91F7DC91-E5B4-4297-94D3-F315014CAEE9}" destId="{EEBA310C-7DD7-4237-999F-D792C1724097}" srcOrd="3" destOrd="0" presId="urn:microsoft.com/office/officeart/2005/8/layout/pyramid2"/>
    <dgm:cxn modelId="{E5F97EB3-DDF0-4918-95D1-AD0D64404619}" type="presParOf" srcId="{91F7DC91-E5B4-4297-94D3-F315014CAEE9}" destId="{6ED3FA25-44D2-464D-8EBD-1FEF0D3BF8F0}" srcOrd="4" destOrd="0" presId="urn:microsoft.com/office/officeart/2005/8/layout/pyramid2"/>
    <dgm:cxn modelId="{8F34694E-12B7-45A7-8B3B-9965DDBBC18E}" type="presParOf" srcId="{91F7DC91-E5B4-4297-94D3-F315014CAEE9}" destId="{9E961FAB-023E-4FB9-9581-1AE0479FE350}" srcOrd="5" destOrd="0" presId="urn:microsoft.com/office/officeart/2005/8/layout/pyramid2"/>
    <dgm:cxn modelId="{7609F382-F753-4DC7-BC47-13F7C3509956}" type="presParOf" srcId="{91F7DC91-E5B4-4297-94D3-F315014CAEE9}" destId="{BA32A54A-8E60-4EC6-B94F-44145B9F7AEC}" srcOrd="6" destOrd="0" presId="urn:microsoft.com/office/officeart/2005/8/layout/pyramid2"/>
    <dgm:cxn modelId="{FEE7A069-CA03-4BCF-B5F0-436533BA8398}" type="presParOf" srcId="{91F7DC91-E5B4-4297-94D3-F315014CAEE9}" destId="{669C7F03-D159-4B26-8BE6-2F96AB17F7C7}" srcOrd="7" destOrd="0" presId="urn:microsoft.com/office/officeart/2005/8/layout/pyramid2"/>
    <dgm:cxn modelId="{CBBE1BA5-0892-48AB-9559-8937C318F09F}" type="presParOf" srcId="{91F7DC91-E5B4-4297-94D3-F315014CAEE9}" destId="{F9BAA10E-F56E-47EE-A95F-EF1FA0D98CA6}" srcOrd="8" destOrd="0" presId="urn:microsoft.com/office/officeart/2005/8/layout/pyramid2"/>
    <dgm:cxn modelId="{E7D0E183-B361-4309-8373-DDBAC5E6ABB4}" type="presParOf" srcId="{91F7DC91-E5B4-4297-94D3-F315014CAEE9}" destId="{24BCB92F-84B4-4BA3-B93E-A42C3A890C9B}" srcOrd="9" destOrd="0" presId="urn:microsoft.com/office/officeart/2005/8/layout/pyramid2"/>
    <dgm:cxn modelId="{C74E1BE8-B078-4ADA-ADE1-EC8931DDB189}" type="presParOf" srcId="{91F7DC91-E5B4-4297-94D3-F315014CAEE9}" destId="{D5525D85-DE36-4CEC-9A58-CB42C57FC08F}" srcOrd="10" destOrd="0" presId="urn:microsoft.com/office/officeart/2005/8/layout/pyramid2"/>
    <dgm:cxn modelId="{D5CBB850-0E90-4424-83B6-1BFBB2B0F508}" type="presParOf" srcId="{91F7DC91-E5B4-4297-94D3-F315014CAEE9}" destId="{89DF65D7-2871-4369-984D-F10310FA4C4F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68CF59-4A5D-41B4-8507-6DB371D84FBB}" type="doc">
      <dgm:prSet loTypeId="urn:microsoft.com/office/officeart/2005/8/layout/pyramid1" loCatId="pyramid" qsTypeId="urn:microsoft.com/office/officeart/2005/8/quickstyle/3d4" qsCatId="3D" csTypeId="urn:microsoft.com/office/officeart/2005/8/colors/accent1_4" csCatId="accent1" phldr="1"/>
      <dgm:spPr/>
    </dgm:pt>
    <dgm:pt modelId="{57D87487-D6BA-402F-B839-4168D3E1E8A9}">
      <dgm:prSet phldrT="[Текст]"/>
      <dgm:spPr/>
      <dgm:t>
        <a:bodyPr/>
        <a:lstStyle/>
        <a:p>
          <a:endParaRPr lang="ru-RU" dirty="0"/>
        </a:p>
      </dgm:t>
    </dgm:pt>
    <dgm:pt modelId="{93ACFC50-AF99-4B74-A128-EC9C9AD6E3C6}" type="parTrans" cxnId="{F653AB84-2E31-43A8-A14D-FAF04B8FA28B}">
      <dgm:prSet/>
      <dgm:spPr/>
      <dgm:t>
        <a:bodyPr/>
        <a:lstStyle/>
        <a:p>
          <a:endParaRPr lang="ru-RU"/>
        </a:p>
      </dgm:t>
    </dgm:pt>
    <dgm:pt modelId="{38C3755F-C8E5-4DAC-B9E1-53C793873CA8}" type="sibTrans" cxnId="{F653AB84-2E31-43A8-A14D-FAF04B8FA28B}">
      <dgm:prSet/>
      <dgm:spPr/>
      <dgm:t>
        <a:bodyPr/>
        <a:lstStyle/>
        <a:p>
          <a:endParaRPr lang="ru-RU"/>
        </a:p>
      </dgm:t>
    </dgm:pt>
    <dgm:pt modelId="{8175C9F3-8EB7-435C-BAC4-9E36E5A29748}">
      <dgm:prSet phldrT="[Текст]"/>
      <dgm:spPr/>
      <dgm:t>
        <a:bodyPr/>
        <a:lstStyle/>
        <a:p>
          <a:endParaRPr lang="ru-RU" dirty="0"/>
        </a:p>
      </dgm:t>
    </dgm:pt>
    <dgm:pt modelId="{FF578B99-EDCC-4E78-B39A-E1B3C5A47EEE}" type="parTrans" cxnId="{9F59F6A5-D4BA-4D27-8EE7-2B0674B3C66C}">
      <dgm:prSet/>
      <dgm:spPr/>
      <dgm:t>
        <a:bodyPr/>
        <a:lstStyle/>
        <a:p>
          <a:endParaRPr lang="ru-RU"/>
        </a:p>
      </dgm:t>
    </dgm:pt>
    <dgm:pt modelId="{4101BD87-2E9A-45A4-9617-42F8AECC0643}" type="sibTrans" cxnId="{9F59F6A5-D4BA-4D27-8EE7-2B0674B3C66C}">
      <dgm:prSet/>
      <dgm:spPr/>
      <dgm:t>
        <a:bodyPr/>
        <a:lstStyle/>
        <a:p>
          <a:endParaRPr lang="ru-RU"/>
        </a:p>
      </dgm:t>
    </dgm:pt>
    <dgm:pt modelId="{3A5DCC4F-787F-4697-A3DD-CFFD5EEBC088}">
      <dgm:prSet phldrT="[Текст]"/>
      <dgm:spPr/>
      <dgm:t>
        <a:bodyPr/>
        <a:lstStyle/>
        <a:p>
          <a:endParaRPr lang="ru-RU" dirty="0"/>
        </a:p>
      </dgm:t>
    </dgm:pt>
    <dgm:pt modelId="{CF5E0DAD-3170-4E3F-8EBF-000205E1CE5D}" type="parTrans" cxnId="{75C6A04A-07FD-428A-BF7E-A037953969C9}">
      <dgm:prSet/>
      <dgm:spPr/>
      <dgm:t>
        <a:bodyPr/>
        <a:lstStyle/>
        <a:p>
          <a:endParaRPr lang="ru-RU"/>
        </a:p>
      </dgm:t>
    </dgm:pt>
    <dgm:pt modelId="{7922687A-C894-4A6E-9134-25183424B263}" type="sibTrans" cxnId="{75C6A04A-07FD-428A-BF7E-A037953969C9}">
      <dgm:prSet/>
      <dgm:spPr/>
      <dgm:t>
        <a:bodyPr/>
        <a:lstStyle/>
        <a:p>
          <a:endParaRPr lang="ru-RU"/>
        </a:p>
      </dgm:t>
    </dgm:pt>
    <dgm:pt modelId="{52B75DA3-D5E2-4EF6-BCBF-BE815A1228CE}" type="pres">
      <dgm:prSet presAssocID="{DA68CF59-4A5D-41B4-8507-6DB371D84FBB}" presName="Name0" presStyleCnt="0">
        <dgm:presLayoutVars>
          <dgm:dir/>
          <dgm:animLvl val="lvl"/>
          <dgm:resizeHandles val="exact"/>
        </dgm:presLayoutVars>
      </dgm:prSet>
      <dgm:spPr/>
    </dgm:pt>
    <dgm:pt modelId="{C059EBFE-B8E6-4C41-B8AA-02B1F10EC16A}" type="pres">
      <dgm:prSet presAssocID="{57D87487-D6BA-402F-B839-4168D3E1E8A9}" presName="Name8" presStyleCnt="0"/>
      <dgm:spPr/>
    </dgm:pt>
    <dgm:pt modelId="{8889516C-4151-4887-B28B-2C092695F419}" type="pres">
      <dgm:prSet presAssocID="{57D87487-D6BA-402F-B839-4168D3E1E8A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138B24-1787-4D4A-BFB5-7B34D0DD66FE}" type="pres">
      <dgm:prSet presAssocID="{57D87487-D6BA-402F-B839-4168D3E1E8A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850F5-F0FE-4AA8-8D6E-C4E9DC6E104D}" type="pres">
      <dgm:prSet presAssocID="{8175C9F3-8EB7-435C-BAC4-9E36E5A29748}" presName="Name8" presStyleCnt="0"/>
      <dgm:spPr/>
    </dgm:pt>
    <dgm:pt modelId="{10367C1D-77CE-4673-9230-70ABFB261B5B}" type="pres">
      <dgm:prSet presAssocID="{8175C9F3-8EB7-435C-BAC4-9E36E5A29748}" presName="level" presStyleLbl="node1" presStyleIdx="1" presStyleCnt="3" custLinFactNeighborX="-373" custLinFactNeighborY="-4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D73A8-6295-40B6-8BC7-F0B3A05A8092}" type="pres">
      <dgm:prSet presAssocID="{8175C9F3-8EB7-435C-BAC4-9E36E5A2974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0CD0D4-7DCF-4818-9AD6-66610C1E06B6}" type="pres">
      <dgm:prSet presAssocID="{3A5DCC4F-787F-4697-A3DD-CFFD5EEBC088}" presName="Name8" presStyleCnt="0"/>
      <dgm:spPr/>
    </dgm:pt>
    <dgm:pt modelId="{10B970B0-91C5-4F7F-9584-ABDC1050CEF5}" type="pres">
      <dgm:prSet presAssocID="{3A5DCC4F-787F-4697-A3DD-CFFD5EEBC088}" presName="level" presStyleLbl="node1" presStyleIdx="2" presStyleCnt="3" custLinFactNeighborX="343" custLinFactNeighborY="33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4026D-B40A-4CAF-8B0B-BA726E6F5283}" type="pres">
      <dgm:prSet presAssocID="{3A5DCC4F-787F-4697-A3DD-CFFD5EEBC0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53AB84-2E31-43A8-A14D-FAF04B8FA28B}" srcId="{DA68CF59-4A5D-41B4-8507-6DB371D84FBB}" destId="{57D87487-D6BA-402F-B839-4168D3E1E8A9}" srcOrd="0" destOrd="0" parTransId="{93ACFC50-AF99-4B74-A128-EC9C9AD6E3C6}" sibTransId="{38C3755F-C8E5-4DAC-B9E1-53C793873CA8}"/>
    <dgm:cxn modelId="{9F59F6A5-D4BA-4D27-8EE7-2B0674B3C66C}" srcId="{DA68CF59-4A5D-41B4-8507-6DB371D84FBB}" destId="{8175C9F3-8EB7-435C-BAC4-9E36E5A29748}" srcOrd="1" destOrd="0" parTransId="{FF578B99-EDCC-4E78-B39A-E1B3C5A47EEE}" sibTransId="{4101BD87-2E9A-45A4-9617-42F8AECC0643}"/>
    <dgm:cxn modelId="{91026A50-7D48-4BF8-AF00-557EF0FA149A}" type="presOf" srcId="{57D87487-D6BA-402F-B839-4168D3E1E8A9}" destId="{F8138B24-1787-4D4A-BFB5-7B34D0DD66FE}" srcOrd="1" destOrd="0" presId="urn:microsoft.com/office/officeart/2005/8/layout/pyramid1"/>
    <dgm:cxn modelId="{C2E52041-3A47-4490-8BFD-5EC990BBCD2E}" type="presOf" srcId="{DA68CF59-4A5D-41B4-8507-6DB371D84FBB}" destId="{52B75DA3-D5E2-4EF6-BCBF-BE815A1228CE}" srcOrd="0" destOrd="0" presId="urn:microsoft.com/office/officeart/2005/8/layout/pyramid1"/>
    <dgm:cxn modelId="{60E59041-D141-4DAD-8DEE-57569E7D4B58}" type="presOf" srcId="{57D87487-D6BA-402F-B839-4168D3E1E8A9}" destId="{8889516C-4151-4887-B28B-2C092695F419}" srcOrd="0" destOrd="0" presId="urn:microsoft.com/office/officeart/2005/8/layout/pyramid1"/>
    <dgm:cxn modelId="{F6EDA01D-36BA-4A7E-A1EC-D019C61EBF28}" type="presOf" srcId="{3A5DCC4F-787F-4697-A3DD-CFFD5EEBC088}" destId="{10B970B0-91C5-4F7F-9584-ABDC1050CEF5}" srcOrd="0" destOrd="0" presId="urn:microsoft.com/office/officeart/2005/8/layout/pyramid1"/>
    <dgm:cxn modelId="{0F7CBEC8-C6FE-4BC3-A242-C422507EAE67}" type="presOf" srcId="{3A5DCC4F-787F-4697-A3DD-CFFD5EEBC088}" destId="{F824026D-B40A-4CAF-8B0B-BA726E6F5283}" srcOrd="1" destOrd="0" presId="urn:microsoft.com/office/officeart/2005/8/layout/pyramid1"/>
    <dgm:cxn modelId="{43D52A90-DFBD-4C85-8AB7-BA496767FF0C}" type="presOf" srcId="{8175C9F3-8EB7-435C-BAC4-9E36E5A29748}" destId="{10367C1D-77CE-4673-9230-70ABFB261B5B}" srcOrd="0" destOrd="0" presId="urn:microsoft.com/office/officeart/2005/8/layout/pyramid1"/>
    <dgm:cxn modelId="{81AC3A9A-C84F-4076-9979-0CDC133DCBB5}" type="presOf" srcId="{8175C9F3-8EB7-435C-BAC4-9E36E5A29748}" destId="{063D73A8-6295-40B6-8BC7-F0B3A05A8092}" srcOrd="1" destOrd="0" presId="urn:microsoft.com/office/officeart/2005/8/layout/pyramid1"/>
    <dgm:cxn modelId="{75C6A04A-07FD-428A-BF7E-A037953969C9}" srcId="{DA68CF59-4A5D-41B4-8507-6DB371D84FBB}" destId="{3A5DCC4F-787F-4697-A3DD-CFFD5EEBC088}" srcOrd="2" destOrd="0" parTransId="{CF5E0DAD-3170-4E3F-8EBF-000205E1CE5D}" sibTransId="{7922687A-C894-4A6E-9134-25183424B263}"/>
    <dgm:cxn modelId="{6CD0F75F-3479-47A4-9939-1AA8E4383B80}" type="presParOf" srcId="{52B75DA3-D5E2-4EF6-BCBF-BE815A1228CE}" destId="{C059EBFE-B8E6-4C41-B8AA-02B1F10EC16A}" srcOrd="0" destOrd="0" presId="urn:microsoft.com/office/officeart/2005/8/layout/pyramid1"/>
    <dgm:cxn modelId="{32B03653-1F3A-4304-B87A-BD40512458E2}" type="presParOf" srcId="{C059EBFE-B8E6-4C41-B8AA-02B1F10EC16A}" destId="{8889516C-4151-4887-B28B-2C092695F419}" srcOrd="0" destOrd="0" presId="urn:microsoft.com/office/officeart/2005/8/layout/pyramid1"/>
    <dgm:cxn modelId="{E4A354AF-2BB1-45C0-9253-D6D689B2AA5F}" type="presParOf" srcId="{C059EBFE-B8E6-4C41-B8AA-02B1F10EC16A}" destId="{F8138B24-1787-4D4A-BFB5-7B34D0DD66FE}" srcOrd="1" destOrd="0" presId="urn:microsoft.com/office/officeart/2005/8/layout/pyramid1"/>
    <dgm:cxn modelId="{1548856A-7FDD-4802-9A71-5540D6DAAEAB}" type="presParOf" srcId="{52B75DA3-D5E2-4EF6-BCBF-BE815A1228CE}" destId="{BAC850F5-F0FE-4AA8-8D6E-C4E9DC6E104D}" srcOrd="1" destOrd="0" presId="urn:microsoft.com/office/officeart/2005/8/layout/pyramid1"/>
    <dgm:cxn modelId="{DB949504-F116-4179-A730-07EF80E3A229}" type="presParOf" srcId="{BAC850F5-F0FE-4AA8-8D6E-C4E9DC6E104D}" destId="{10367C1D-77CE-4673-9230-70ABFB261B5B}" srcOrd="0" destOrd="0" presId="urn:microsoft.com/office/officeart/2005/8/layout/pyramid1"/>
    <dgm:cxn modelId="{D578B4EF-893E-4F13-BF12-0B6EDC1A6E38}" type="presParOf" srcId="{BAC850F5-F0FE-4AA8-8D6E-C4E9DC6E104D}" destId="{063D73A8-6295-40B6-8BC7-F0B3A05A8092}" srcOrd="1" destOrd="0" presId="urn:microsoft.com/office/officeart/2005/8/layout/pyramid1"/>
    <dgm:cxn modelId="{36144809-4E8B-4752-838D-BAEEEA785D88}" type="presParOf" srcId="{52B75DA3-D5E2-4EF6-BCBF-BE815A1228CE}" destId="{D50CD0D4-7DCF-4818-9AD6-66610C1E06B6}" srcOrd="2" destOrd="0" presId="urn:microsoft.com/office/officeart/2005/8/layout/pyramid1"/>
    <dgm:cxn modelId="{BE8F1C10-14A6-4324-AE6D-4CE303779C4E}" type="presParOf" srcId="{D50CD0D4-7DCF-4818-9AD6-66610C1E06B6}" destId="{10B970B0-91C5-4F7F-9584-ABDC1050CEF5}" srcOrd="0" destOrd="0" presId="urn:microsoft.com/office/officeart/2005/8/layout/pyramid1"/>
    <dgm:cxn modelId="{9BA5D1FF-C16A-43F4-A868-479C3D70330D}" type="presParOf" srcId="{D50CD0D4-7DCF-4818-9AD6-66610C1E06B6}" destId="{F824026D-B40A-4CAF-8B0B-BA726E6F528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7E39F-BADE-4ACB-9F3C-E18F1A7CA45A}">
      <dsp:nvSpPr>
        <dsp:cNvPr id="0" name=""/>
        <dsp:cNvSpPr/>
      </dsp:nvSpPr>
      <dsp:spPr>
        <a:xfrm>
          <a:off x="519331" y="0"/>
          <a:ext cx="4984328" cy="4984328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AFFBD-1224-41F7-8758-09E42F0D133A}">
      <dsp:nvSpPr>
        <dsp:cNvPr id="0" name=""/>
        <dsp:cNvSpPr/>
      </dsp:nvSpPr>
      <dsp:spPr>
        <a:xfrm>
          <a:off x="2916311" y="638210"/>
          <a:ext cx="3239813" cy="507001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Трудности в определении темы дня</a:t>
          </a:r>
          <a:endParaRPr lang="ru-RU" sz="1200" kern="1200" dirty="0" smtClean="0"/>
        </a:p>
      </dsp:txBody>
      <dsp:txXfrm>
        <a:off x="2941061" y="662960"/>
        <a:ext cx="3190313" cy="457501"/>
      </dsp:txXfrm>
    </dsp:sp>
    <dsp:sp modelId="{5ECE2798-1C5C-433A-9920-973FC0A2F102}">
      <dsp:nvSpPr>
        <dsp:cNvPr id="0" name=""/>
        <dsp:cNvSpPr/>
      </dsp:nvSpPr>
      <dsp:spPr>
        <a:xfrm>
          <a:off x="2882131" y="1261083"/>
          <a:ext cx="3239813" cy="530910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Вмешательство педагога в самостоятельную работу детей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0" i="0" u="none" kern="1200" dirty="0"/>
        </a:p>
      </dsp:txBody>
      <dsp:txXfrm>
        <a:off x="2908048" y="1287000"/>
        <a:ext cx="3187979" cy="479076"/>
      </dsp:txXfrm>
    </dsp:sp>
    <dsp:sp modelId="{6ED3FA25-44D2-464D-8EBD-1FEF0D3BF8F0}">
      <dsp:nvSpPr>
        <dsp:cNvPr id="0" name=""/>
        <dsp:cNvSpPr/>
      </dsp:nvSpPr>
      <dsp:spPr>
        <a:xfrm>
          <a:off x="2916311" y="2987533"/>
          <a:ext cx="3239813" cy="449566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Не все центры активности востребованы дошкольниками в равной степени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0" i="0" u="none" kern="1200" dirty="0"/>
        </a:p>
      </dsp:txBody>
      <dsp:txXfrm>
        <a:off x="2938257" y="3009479"/>
        <a:ext cx="3195921" cy="405674"/>
      </dsp:txXfrm>
    </dsp:sp>
    <dsp:sp modelId="{BA32A54A-8E60-4EC6-B94F-44145B9F7AEC}">
      <dsp:nvSpPr>
        <dsp:cNvPr id="0" name=""/>
        <dsp:cNvSpPr/>
      </dsp:nvSpPr>
      <dsp:spPr>
        <a:xfrm>
          <a:off x="2916311" y="2436375"/>
          <a:ext cx="3239813" cy="487394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Недостаточно сформированы навыки самоопределения  у  детей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0" i="0" u="none" kern="1200" dirty="0"/>
        </a:p>
      </dsp:txBody>
      <dsp:txXfrm>
        <a:off x="2940104" y="2460168"/>
        <a:ext cx="3192227" cy="439808"/>
      </dsp:txXfrm>
    </dsp:sp>
    <dsp:sp modelId="{F9BAA10E-F56E-47EE-A95F-EF1FA0D98CA6}">
      <dsp:nvSpPr>
        <dsp:cNvPr id="0" name=""/>
        <dsp:cNvSpPr/>
      </dsp:nvSpPr>
      <dsp:spPr>
        <a:xfrm>
          <a:off x="2916311" y="1856800"/>
          <a:ext cx="3239813" cy="468873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Трудности детей в планировании собственной деятельности</a:t>
          </a:r>
        </a:p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)</a:t>
          </a:r>
          <a:endParaRPr lang="ru-RU" sz="700" b="0" i="0" u="none" kern="1200" dirty="0"/>
        </a:p>
      </dsp:txBody>
      <dsp:txXfrm>
        <a:off x="2939199" y="1879688"/>
        <a:ext cx="3194037" cy="423097"/>
      </dsp:txXfrm>
    </dsp:sp>
    <dsp:sp modelId="{D5525D85-DE36-4CEC-9A58-CB42C57FC08F}">
      <dsp:nvSpPr>
        <dsp:cNvPr id="0" name=""/>
        <dsp:cNvSpPr/>
      </dsp:nvSpPr>
      <dsp:spPr>
        <a:xfrm>
          <a:off x="2974628" y="3502109"/>
          <a:ext cx="3239813" cy="468873"/>
        </a:xfrm>
        <a:prstGeom prst="round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Несформированность</a:t>
          </a:r>
          <a:r>
            <a:rPr lang="ru-RU" sz="1000" kern="1200" dirty="0" smtClean="0"/>
            <a:t> умений фиксировать результаты своей деятельности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 smtClean="0"/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0" i="0" u="none" kern="1200" dirty="0"/>
        </a:p>
      </dsp:txBody>
      <dsp:txXfrm>
        <a:off x="2997516" y="3524997"/>
        <a:ext cx="3194037" cy="4230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9516C-4151-4887-B28B-2C092695F419}">
      <dsp:nvSpPr>
        <dsp:cNvPr id="0" name=""/>
        <dsp:cNvSpPr/>
      </dsp:nvSpPr>
      <dsp:spPr>
        <a:xfrm>
          <a:off x="1800200" y="0"/>
          <a:ext cx="1800200" cy="1464162"/>
        </a:xfrm>
        <a:prstGeom prst="trapezoid">
          <a:avLst>
            <a:gd name="adj" fmla="val 61475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800200" y="0"/>
        <a:ext cx="1800200" cy="1464162"/>
      </dsp:txXfrm>
    </dsp:sp>
    <dsp:sp modelId="{10367C1D-77CE-4673-9230-70ABFB261B5B}">
      <dsp:nvSpPr>
        <dsp:cNvPr id="0" name=""/>
        <dsp:cNvSpPr/>
      </dsp:nvSpPr>
      <dsp:spPr>
        <a:xfrm>
          <a:off x="886670" y="1458247"/>
          <a:ext cx="3600400" cy="1464162"/>
        </a:xfrm>
        <a:prstGeom prst="trapezoid">
          <a:avLst>
            <a:gd name="adj" fmla="val 61475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516740" y="1458247"/>
        <a:ext cx="2340260" cy="1464162"/>
      </dsp:txXfrm>
    </dsp:sp>
    <dsp:sp modelId="{10B970B0-91C5-4F7F-9584-ABDC1050CEF5}">
      <dsp:nvSpPr>
        <dsp:cNvPr id="0" name=""/>
        <dsp:cNvSpPr/>
      </dsp:nvSpPr>
      <dsp:spPr>
        <a:xfrm>
          <a:off x="0" y="2928325"/>
          <a:ext cx="5400600" cy="1464162"/>
        </a:xfrm>
        <a:prstGeom prst="trapezoid">
          <a:avLst>
            <a:gd name="adj" fmla="val 61475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945104" y="2928325"/>
        <a:ext cx="3510390" cy="1464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364"/>
          </a:xfrm>
          <a:prstGeom prst="rect">
            <a:avLst/>
          </a:prstGeom>
        </p:spPr>
        <p:txBody>
          <a:bodyPr vert="horz" lIns="96002" tIns="48002" rIns="96002" bIns="48002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6002" tIns="48002" rIns="96002" bIns="48002" rtlCol="0"/>
          <a:lstStyle>
            <a:lvl1pPr algn="r">
              <a:defRPr sz="1300"/>
            </a:lvl1pPr>
          </a:lstStyle>
          <a:p>
            <a:fld id="{C967415B-5B02-4AC1-8FC1-E0A6EBBFD765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02" tIns="48002" rIns="96002" bIns="480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7"/>
            <a:ext cx="5486400" cy="4476274"/>
          </a:xfrm>
          <a:prstGeom prst="rect">
            <a:avLst/>
          </a:prstGeom>
        </p:spPr>
        <p:txBody>
          <a:bodyPr vert="horz" lIns="96002" tIns="48002" rIns="96002" bIns="4800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800" cy="497364"/>
          </a:xfrm>
          <a:prstGeom prst="rect">
            <a:avLst/>
          </a:prstGeom>
        </p:spPr>
        <p:txBody>
          <a:bodyPr vert="horz" lIns="96002" tIns="48002" rIns="96002" bIns="48002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002" tIns="48002" rIns="96002" bIns="48002" rtlCol="0" anchor="b"/>
          <a:lstStyle>
            <a:lvl1pPr algn="r">
              <a:defRPr sz="1300"/>
            </a:lvl1pPr>
          </a:lstStyle>
          <a:p>
            <a:fld id="{9DEC6F41-EAC9-443E-A556-FD3753BC63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59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0113" y="741363"/>
            <a:ext cx="4932362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344" indent="-28397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5913" indent="-22718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0279" indent="-22718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4644" indent="-22718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9009" indent="-22718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53375" indent="-22718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07740" indent="-22718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62106" indent="-22718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30D562-454E-4771-A51B-776FD1323E0A}" type="slidenum">
              <a:rPr lang="ru-RU" altLang="ru-RU">
                <a:solidFill>
                  <a:prstClr val="black"/>
                </a:solidFill>
              </a:rPr>
              <a:pPr eaLnBrk="1" hangingPunct="1"/>
              <a:t>1</a:t>
            </a:fld>
            <a:endParaRPr lang="ru-RU" alt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281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27E9-72B3-45D7-93F4-4DC8B0148F7D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6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2130425"/>
            <a:ext cx="676652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9972" y="3886200"/>
            <a:ext cx="5572428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91680" y="1600200"/>
            <a:ext cx="280412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  <a:lvl2pPr>
              <a:defRPr sz="24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2pPr>
            <a:lvl3pPr>
              <a:defRPr sz="20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3pPr>
            <a:lvl4pPr>
              <a:defRPr sz="1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4pPr>
            <a:lvl5pPr>
              <a:defRPr sz="1800"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Matilda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Beklemesheva\ОЛЬГА\Управление культуры\Coat_of_Arms_of_Kemerovo_rayon_(Kemerovo_oblast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476671"/>
            <a:ext cx="549739" cy="6715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Прямоугольник 1"/>
          <p:cNvSpPr/>
          <p:nvPr/>
        </p:nvSpPr>
        <p:spPr>
          <a:xfrm>
            <a:off x="3023929" y="788539"/>
            <a:ext cx="3623479" cy="170435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МБОУ 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Звёздненская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СОШ»</a:t>
            </a:r>
          </a:p>
          <a:p>
            <a:pPr algn="ctr"/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ошкольные группы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25976" y="476671"/>
            <a:ext cx="3707224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12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КЕМЕРОВСКИЙ МУНИЦИПАЛЬНЫЙ ОКРУГ</a:t>
            </a:r>
          </a:p>
          <a:p>
            <a:pPr algn="ctr">
              <a:defRPr/>
            </a:pPr>
            <a:endParaRPr lang="ru-RU" sz="1600" b="1" dirty="0" smtClean="0">
              <a:ln w="50800"/>
              <a:solidFill>
                <a:schemeClr val="bg1">
                  <a:shade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2840046"/>
            <a:ext cx="4968552" cy="240065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«Оптимизация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процесса выбора самостоятельной деятельности детьми старшего дошкольного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возраста»</a:t>
            </a:r>
            <a:endParaRPr lang="ru-RU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4606" y="4534396"/>
            <a:ext cx="4415650" cy="177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36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9208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ДОРОЖНАЯ КАРТА</a:t>
            </a:r>
            <a:endParaRPr lang="ru-RU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929324"/>
              </p:ext>
            </p:extLst>
          </p:nvPr>
        </p:nvGraphicFramePr>
        <p:xfrm>
          <a:off x="1043609" y="1124744"/>
          <a:ext cx="7835906" cy="5288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8031">
                  <a:extLst>
                    <a:ext uri="{9D8B030D-6E8A-4147-A177-3AD203B41FA5}">
                      <a16:colId xmlns="" xmlns:a16="http://schemas.microsoft.com/office/drawing/2014/main" val="1144867484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3277259535"/>
                    </a:ext>
                  </a:extLst>
                </a:gridCol>
                <a:gridCol w="648072"/>
                <a:gridCol w="936104"/>
                <a:gridCol w="504056"/>
                <a:gridCol w="504056"/>
                <a:gridCol w="504056"/>
                <a:gridCol w="504056"/>
                <a:gridCol w="504056"/>
                <a:gridCol w="1211171"/>
              </a:tblGrid>
              <a:tr h="443032">
                <a:tc rowSpan="2"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№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Наименование 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Длительность</a:t>
                      </a:r>
                      <a:endParaRPr lang="ru-RU" sz="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март 2022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Апрель 2022</a:t>
                      </a:r>
                      <a:endParaRPr lang="ru-RU" sz="9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  <a:p>
                      <a:pPr algn="ctr"/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май 2022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Ответственные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284033513"/>
                  </a:ext>
                </a:extLst>
              </a:tr>
              <a:tr h="205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2 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3 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4 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2н.</a:t>
                      </a:r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sz="8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7704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1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968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</a:rPr>
                        <a:t>Картирование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</a:rPr>
                        <a:t> проекта</a:t>
                      </a:r>
                      <a:endParaRPr kumimoji="0" lang="ru-RU" sz="900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968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 дней</a:t>
                      </a:r>
                      <a:endParaRPr kumimoji="0" lang="ru-RU" sz="8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92D05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tx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tx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Комолова О.И.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старший воспитатель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408106043"/>
                  </a:ext>
                </a:extLst>
              </a:tr>
              <a:tr h="487418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2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968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</a:rPr>
                        <a:t>Проведение тематического мастер-класса для педагогов ДОУ, разъясняющего роль педагога (в качестве модератора, ассистента или помощника)</a:t>
                      </a:r>
                      <a:endParaRPr kumimoji="0" lang="ru-RU" sz="900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968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kern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0" lang="ru-RU" sz="80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ru-RU" sz="800" kern="1200" dirty="0" smtClean="0">
                          <a:solidFill>
                            <a:schemeClr val="tx1"/>
                          </a:solidFill>
                        </a:rPr>
                        <a:t>дней</a:t>
                      </a:r>
                      <a:endParaRPr kumimoji="0" lang="ru-RU" sz="800" kern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Комолова О.И.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старший воспитатель</a:t>
                      </a:r>
                    </a:p>
                    <a:p>
                      <a:pPr algn="ctr"/>
                      <a:r>
                        <a:rPr lang="ru-RU" sz="9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Казутина</a:t>
                      </a:r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А.А.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воспитатель</a:t>
                      </a:r>
                      <a:endParaRPr lang="ru-RU" sz="9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55772580"/>
                  </a:ext>
                </a:extLst>
              </a:tr>
              <a:tr h="37063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3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9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 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Создание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универсальных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инструментов (карточек – подсказок и т.д.)</a:t>
                      </a:r>
                      <a:endParaRPr lang="ru-RU" sz="9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96838" algn="ctr" rtl="0" eaLnBrk="1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effectLst/>
                        </a:rPr>
                        <a:t>10 дней</a:t>
                      </a:r>
                      <a:endParaRPr lang="ru-R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Иванова А.Н.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Воспитатель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96723548"/>
                  </a:ext>
                </a:extLst>
              </a:tr>
              <a:tr h="318316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4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9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Обучение детей планирующей деятельности в деловой игре «Я выбираю» </a:t>
                      </a:r>
                      <a:endParaRPr kumimoji="0" lang="ru-RU" sz="9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10 дней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Казутина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А.А.</a:t>
                      </a:r>
                      <a:endParaRPr lang="ru-RU" sz="9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Капитонова Т.А.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Младший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воспитатель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3965451"/>
                  </a:ext>
                </a:extLst>
              </a:tr>
              <a:tr h="598682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5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Дооснащение непопулярных центров активности разнообразными материалами для повышения  привлекательности этих центров с учетом темы недели</a:t>
                      </a:r>
                      <a:endParaRPr lang="ru-RU" sz="9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2 дня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Шубина И.А.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Воспитатель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Иванова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А.Н.</a:t>
                      </a:r>
                    </a:p>
                    <a:p>
                      <a:pPr algn="ctr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6482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6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kumimoji="0" lang="ru-RU" alt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Использование детьми доски задач для развития умений фиксировать результаты своей деятельности</a:t>
                      </a:r>
                      <a:endParaRPr kumimoji="0" lang="ru-RU" alt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2 дня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tx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Комолова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О.И.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старший 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ru-RU" sz="9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МОНИТОРИНГ эффективности проекта</a:t>
                      </a: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 месяц</a:t>
                      </a: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Комолова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О.И.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старший воспитатель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1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Скругленный прямоугольник 148"/>
          <p:cNvSpPr/>
          <p:nvPr/>
        </p:nvSpPr>
        <p:spPr>
          <a:xfrm>
            <a:off x="7347011" y="1371875"/>
            <a:ext cx="1076761" cy="269299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/>
              <a:t>Анализ самостоятельной деятельности детей на итоговом сборе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1534" y="1567352"/>
            <a:ext cx="1076761" cy="25825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ситуации для выдвижения идей</a:t>
            </a: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34183" y="219370"/>
            <a:ext cx="8438617" cy="675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31.05.2022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                                                                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ВПП 1ч.32 мин</a:t>
            </a:r>
            <a:endParaRPr lang="ru-RU" sz="1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488953" y="174749"/>
            <a:ext cx="6368670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КАРТА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ЦЕЛЕВОГО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СОСТОЯНИЯ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 описание ситуации « КАК БУДЕТ»)      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Скругленный прямоугольник 4"/>
          <p:cNvSpPr txBox="1"/>
          <p:nvPr/>
        </p:nvSpPr>
        <p:spPr>
          <a:xfrm>
            <a:off x="1144368" y="875258"/>
            <a:ext cx="689170" cy="350748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>
                <a:solidFill>
                  <a:schemeClr val="tx2">
                    <a:lumMod val="50000"/>
                  </a:schemeClr>
                </a:solidFill>
              </a:rPr>
              <a:t>Шаг 1</a:t>
            </a:r>
            <a:endParaRPr lang="ru-RU" sz="12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4"/>
          <p:cNvSpPr txBox="1"/>
          <p:nvPr/>
        </p:nvSpPr>
        <p:spPr>
          <a:xfrm>
            <a:off x="2567074" y="909085"/>
            <a:ext cx="642482" cy="367056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>
                <a:solidFill>
                  <a:schemeClr val="tx2">
                    <a:lumMod val="50000"/>
                  </a:schemeClr>
                </a:solidFill>
              </a:rPr>
              <a:t>Шаг 2</a:t>
            </a:r>
            <a:endParaRPr lang="ru-RU" sz="12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4"/>
          <p:cNvSpPr txBox="1"/>
          <p:nvPr/>
        </p:nvSpPr>
        <p:spPr>
          <a:xfrm>
            <a:off x="3788621" y="910775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3</a:t>
            </a:r>
            <a:endParaRPr lang="ru-RU" sz="1200" b="1" kern="1200" dirty="0"/>
          </a:p>
        </p:txBody>
      </p:sp>
      <p:grpSp>
        <p:nvGrpSpPr>
          <p:cNvPr id="82" name="Группа 81"/>
          <p:cNvGrpSpPr/>
          <p:nvPr/>
        </p:nvGrpSpPr>
        <p:grpSpPr>
          <a:xfrm>
            <a:off x="2003863" y="1053735"/>
            <a:ext cx="333264" cy="141877"/>
            <a:chOff x="737651" y="746767"/>
            <a:chExt cx="317452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1" name="Стрелка вправо 100"/>
            <p:cNvSpPr/>
            <p:nvPr/>
          </p:nvSpPr>
          <p:spPr>
            <a:xfrm>
              <a:off x="737651" y="746767"/>
              <a:ext cx="317452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2" name="Стрелка вправо 4"/>
            <p:cNvSpPr txBox="1"/>
            <p:nvPr/>
          </p:nvSpPr>
          <p:spPr>
            <a:xfrm>
              <a:off x="737651" y="771814"/>
              <a:ext cx="279882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4542564" y="1005814"/>
            <a:ext cx="357376" cy="141877"/>
            <a:chOff x="2978499" y="742963"/>
            <a:chExt cx="340420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7" name="Стрелка вправо 96"/>
            <p:cNvSpPr/>
            <p:nvPr/>
          </p:nvSpPr>
          <p:spPr>
            <a:xfrm rot="12190">
              <a:off x="2978499" y="742963"/>
              <a:ext cx="340420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8" name="Стрелка вправо 8"/>
            <p:cNvSpPr txBox="1"/>
            <p:nvPr/>
          </p:nvSpPr>
          <p:spPr>
            <a:xfrm rot="12190">
              <a:off x="2978499" y="767943"/>
              <a:ext cx="302850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5847089" y="997905"/>
            <a:ext cx="364522" cy="141877"/>
            <a:chOff x="4127294" y="723882"/>
            <a:chExt cx="347227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5" name="Стрелка вправо 94"/>
            <p:cNvSpPr/>
            <p:nvPr/>
          </p:nvSpPr>
          <p:spPr>
            <a:xfrm rot="21477015">
              <a:off x="4127294" y="723882"/>
              <a:ext cx="347227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6" name="Стрелка вправо 10"/>
            <p:cNvSpPr txBox="1"/>
            <p:nvPr/>
          </p:nvSpPr>
          <p:spPr>
            <a:xfrm rot="21477015">
              <a:off x="4127306" y="749601"/>
              <a:ext cx="309657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7083137" y="993935"/>
            <a:ext cx="377855" cy="141877"/>
            <a:chOff x="5291497" y="681651"/>
            <a:chExt cx="359928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3" name="Стрелка вправо 92"/>
            <p:cNvSpPr/>
            <p:nvPr/>
          </p:nvSpPr>
          <p:spPr>
            <a:xfrm rot="21475092">
              <a:off x="5291497" y="681651"/>
              <a:ext cx="359928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4" name="Стрелка вправо 12"/>
            <p:cNvSpPr txBox="1"/>
            <p:nvPr/>
          </p:nvSpPr>
          <p:spPr>
            <a:xfrm rot="21475092">
              <a:off x="5291509" y="707380"/>
              <a:ext cx="322358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369049" y="1011172"/>
            <a:ext cx="333264" cy="141877"/>
            <a:chOff x="737651" y="746767"/>
            <a:chExt cx="317452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52" name="Стрелка вправо 151"/>
            <p:cNvSpPr/>
            <p:nvPr/>
          </p:nvSpPr>
          <p:spPr>
            <a:xfrm>
              <a:off x="737651" y="746767"/>
              <a:ext cx="317452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3" name="Стрелка вправо 4"/>
            <p:cNvSpPr txBox="1"/>
            <p:nvPr/>
          </p:nvSpPr>
          <p:spPr>
            <a:xfrm>
              <a:off x="737651" y="771814"/>
              <a:ext cx="279882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90" name="Скругленный прямоугольник 4"/>
          <p:cNvSpPr txBox="1"/>
          <p:nvPr/>
        </p:nvSpPr>
        <p:spPr>
          <a:xfrm>
            <a:off x="6622207" y="3269165"/>
            <a:ext cx="642482" cy="24446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kern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955" y="1167024"/>
            <a:ext cx="343228" cy="165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  <p:sp>
        <p:nvSpPr>
          <p:cNvPr id="6" name="Овал 5"/>
          <p:cNvSpPr/>
          <p:nvPr/>
        </p:nvSpPr>
        <p:spPr>
          <a:xfrm>
            <a:off x="1119208" y="3852760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3-5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2266263" y="1462462"/>
            <a:ext cx="1076761" cy="26252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Обсуждение на детском совете  возможных вариантов идей для </a:t>
            </a:r>
          </a:p>
          <a:p>
            <a:pPr algn="ctr">
              <a:defRPr/>
            </a:pP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определение  темы дня </a:t>
            </a:r>
          </a:p>
          <a:p>
            <a:pPr algn="ctr">
              <a:defRPr/>
            </a:pP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2383937" y="3831943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5-7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3526292" y="1444037"/>
            <a:ext cx="1076761" cy="26358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Обсуждение оборудования и расходных материалов в центрах активности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3643966" y="382331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5-7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18" name="Скругленный прямоугольник 4"/>
          <p:cNvSpPr txBox="1"/>
          <p:nvPr/>
        </p:nvSpPr>
        <p:spPr>
          <a:xfrm>
            <a:off x="5034801" y="882395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4</a:t>
            </a:r>
            <a:endParaRPr lang="ru-RU" sz="1200" b="1" kern="1200" dirty="0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4817662" y="1424845"/>
            <a:ext cx="1076761" cy="26628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 Выбор места работы и партнеров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Овал 120"/>
          <p:cNvSpPr/>
          <p:nvPr/>
        </p:nvSpPr>
        <p:spPr>
          <a:xfrm>
            <a:off x="4933254" y="382331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2-3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22" name="Скругленный прямоугольник 4"/>
          <p:cNvSpPr txBox="1"/>
          <p:nvPr/>
        </p:nvSpPr>
        <p:spPr>
          <a:xfrm>
            <a:off x="6311075" y="891565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5</a:t>
            </a:r>
            <a:endParaRPr lang="ru-RU" sz="1200" b="1" kern="1200" dirty="0"/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6091778" y="1399012"/>
            <a:ext cx="1076761" cy="26750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Самостоятельная деятельность  в центрах активности 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6173603" y="3823312"/>
            <a:ext cx="879420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30-60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26" name="Скругленный прямоугольник 4"/>
          <p:cNvSpPr txBox="1"/>
          <p:nvPr/>
        </p:nvSpPr>
        <p:spPr>
          <a:xfrm>
            <a:off x="7536382" y="861829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6</a:t>
            </a:r>
            <a:endParaRPr lang="ru-RU" sz="1200" b="1" kern="1200" dirty="0"/>
          </a:p>
        </p:txBody>
      </p:sp>
      <p:sp>
        <p:nvSpPr>
          <p:cNvPr id="132" name="Овал 131"/>
          <p:cNvSpPr/>
          <p:nvPr/>
        </p:nvSpPr>
        <p:spPr>
          <a:xfrm>
            <a:off x="7436917" y="382331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7-10 </a:t>
            </a:r>
            <a:r>
              <a:rPr lang="ru-RU" sz="1100" b="1" dirty="0" smtClean="0"/>
              <a:t>ми.</a:t>
            </a:r>
            <a:endParaRPr lang="ru-RU" sz="1100" b="1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8518544" y="1076753"/>
            <a:ext cx="343228" cy="165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ы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  <p:sp>
        <p:nvSpPr>
          <p:cNvPr id="58" name="Овал 57"/>
          <p:cNvSpPr/>
          <p:nvPr/>
        </p:nvSpPr>
        <p:spPr>
          <a:xfrm>
            <a:off x="979515" y="1255162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</a:t>
            </a:r>
            <a:endParaRPr lang="ru-RU" sz="900" b="1" dirty="0"/>
          </a:p>
        </p:txBody>
      </p:sp>
      <p:sp>
        <p:nvSpPr>
          <p:cNvPr id="59" name="Овал 58"/>
          <p:cNvSpPr/>
          <p:nvPr/>
        </p:nvSpPr>
        <p:spPr>
          <a:xfrm>
            <a:off x="2244244" y="1264332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Воспитатель, дети</a:t>
            </a:r>
            <a:endParaRPr lang="ru-RU" sz="900" b="1" dirty="0"/>
          </a:p>
        </p:txBody>
      </p:sp>
      <p:sp>
        <p:nvSpPr>
          <p:cNvPr id="60" name="Овал 59"/>
          <p:cNvSpPr/>
          <p:nvPr/>
        </p:nvSpPr>
        <p:spPr>
          <a:xfrm>
            <a:off x="3484844" y="1276441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Воспитатель, дети</a:t>
            </a:r>
            <a:endParaRPr lang="ru-RU" sz="900" b="1" dirty="0"/>
          </a:p>
        </p:txBody>
      </p:sp>
      <p:sp>
        <p:nvSpPr>
          <p:cNvPr id="61" name="Овал 60"/>
          <p:cNvSpPr/>
          <p:nvPr/>
        </p:nvSpPr>
        <p:spPr>
          <a:xfrm>
            <a:off x="4771643" y="1261940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Дети</a:t>
            </a:r>
            <a:endParaRPr lang="ru-RU" sz="900" b="1" dirty="0"/>
          </a:p>
        </p:txBody>
      </p:sp>
      <p:sp>
        <p:nvSpPr>
          <p:cNvPr id="62" name="Овал 61"/>
          <p:cNvSpPr/>
          <p:nvPr/>
        </p:nvSpPr>
        <p:spPr>
          <a:xfrm>
            <a:off x="6099825" y="1252770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 Дети</a:t>
            </a:r>
            <a:endParaRPr lang="ru-RU" sz="900" b="1" dirty="0"/>
          </a:p>
        </p:txBody>
      </p:sp>
      <p:sp>
        <p:nvSpPr>
          <p:cNvPr id="63" name="Овал 62"/>
          <p:cNvSpPr/>
          <p:nvPr/>
        </p:nvSpPr>
        <p:spPr>
          <a:xfrm>
            <a:off x="7347011" y="1230208"/>
            <a:ext cx="1098780" cy="68948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Воспитатель, дети</a:t>
            </a:r>
            <a:endParaRPr lang="ru-RU" sz="900" b="1" dirty="0"/>
          </a:p>
        </p:txBody>
      </p:sp>
    </p:spTree>
    <p:extLst>
      <p:ext uri="{BB962C8B-B14F-4D97-AF65-F5344CB8AC3E}">
        <p14:creationId xmlns:p14="http://schemas.microsoft.com/office/powerpoint/2010/main" val="200005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924944"/>
            <a:ext cx="6995120" cy="1143000"/>
          </a:xfrm>
        </p:spPr>
        <p:txBody>
          <a:bodyPr/>
          <a:lstStyle/>
          <a:p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Спасибо за внимание!</a:t>
            </a:r>
            <a:endParaRPr lang="ru-RU" sz="4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404664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Times New Roman" pitchFamily="18" charset="0"/>
              </a:rPr>
              <a:t>ПРОЕКТ </a:t>
            </a:r>
            <a:r>
              <a:rPr lang="ru-RU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Times New Roman" pitchFamily="18" charset="0"/>
              </a:rPr>
              <a:t>«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Оптимизация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процесса выбора самостоятельной деятельности детьми старшего дошкольного возраста</a:t>
            </a:r>
            <a:r>
              <a:rPr lang="ru-RU" b="1" i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» </a:t>
            </a:r>
            <a:endParaRPr lang="ru-RU" sz="2400" b="1" i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4606" y="4365104"/>
            <a:ext cx="4415650" cy="177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72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16824" cy="86409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КАРТОЧКА ПРОЕКТА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362966"/>
              </p:ext>
            </p:extLst>
          </p:nvPr>
        </p:nvGraphicFramePr>
        <p:xfrm>
          <a:off x="1148576" y="836712"/>
          <a:ext cx="7671896" cy="52021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7955">
                  <a:extLst>
                    <a:ext uri="{9D8B030D-6E8A-4147-A177-3AD203B41FA5}">
                      <a16:colId xmlns="" xmlns:a16="http://schemas.microsoft.com/office/drawing/2014/main" val="234465894"/>
                    </a:ext>
                  </a:extLst>
                </a:gridCol>
                <a:gridCol w="3873941">
                  <a:extLst>
                    <a:ext uri="{9D8B030D-6E8A-4147-A177-3AD203B41FA5}">
                      <a16:colId xmlns="" xmlns:a16="http://schemas.microsoft.com/office/drawing/2014/main" val="88888658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Общие данные: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u="sng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Заказчик: </a:t>
                      </a:r>
                      <a:r>
                        <a:rPr lang="ru-RU" sz="8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директор МБОУ «Звёздненская СОШ» - А.Ю. </a:t>
                      </a:r>
                      <a:r>
                        <a:rPr lang="ru-RU" sz="800" dirty="0" err="1" smtClean="0">
                          <a:effectLst/>
                          <a:latin typeface="+mn-lt"/>
                          <a:ea typeface="SimSun"/>
                          <a:cs typeface="Tahoma"/>
                        </a:rPr>
                        <a:t>Булдыгин</a:t>
                      </a:r>
                      <a:endParaRPr lang="ru-RU" sz="8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u="sng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Процесс:</a:t>
                      </a: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 Оптимизация процесса выбора самостоятельной деятельности детьми старшего дошкольного возраста</a:t>
                      </a:r>
                      <a:r>
                        <a:rPr lang="ru-RU" sz="900" u="sng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.</a:t>
                      </a:r>
                      <a:endParaRPr lang="ru-RU" sz="8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u="sng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Границы процесса:</a:t>
                      </a: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 от создания педагогом ситуации для выдвижения идей на детском совете до анализа самостоятельной деятельности детей на итоговом сборе.</a:t>
                      </a:r>
                      <a:endParaRPr lang="ru-RU" sz="8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u="sng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Руководитель проекта: </a:t>
                      </a: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Комолова Олеся Ивановна, старший воспитатель МБОУ «Звёздненская СОШ»</a:t>
                      </a:r>
                      <a:endParaRPr lang="ru-RU" sz="8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r>
                        <a:rPr lang="ru-RU" sz="900" u="sng" dirty="0" smtClean="0">
                          <a:effectLst/>
                          <a:latin typeface="+mn-lt"/>
                          <a:ea typeface="SimSun"/>
                        </a:rPr>
                        <a:t>Команда проекта: </a:t>
                      </a:r>
                      <a:r>
                        <a:rPr lang="ru-RU" sz="900" spc="5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</a:rPr>
                        <a:t>Комолова О.И., Самсонова Л.И., </a:t>
                      </a: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</a:rPr>
                        <a:t>Капитонова Т.А., Иванова А.Н., </a:t>
                      </a:r>
                      <a:r>
                        <a:rPr lang="ru-RU" sz="900" dirty="0" err="1" smtClean="0">
                          <a:effectLst/>
                          <a:latin typeface="+mn-lt"/>
                          <a:ea typeface="SimSun"/>
                        </a:rPr>
                        <a:t>Казутина</a:t>
                      </a: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</a:rPr>
                        <a:t> А.А., Шубина И.А., Сафронова Е.В.</a:t>
                      </a:r>
                      <a:endParaRPr lang="ru-RU" sz="900" baseline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Обоснование: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Дети испытывают затруднения в определении темы дня;</a:t>
                      </a:r>
                      <a:endParaRPr lang="ru-RU" sz="8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Излишнее вмешательство педагогов в самостоятельную работу детей;</a:t>
                      </a:r>
                      <a:endParaRPr lang="ru-RU" sz="8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Дети не умеют самостоятельно планировать свою деятельность;</a:t>
                      </a:r>
                      <a:endParaRPr lang="ru-RU" sz="8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9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Недостаточно сформированы навыки самоопределения у детей;</a:t>
                      </a:r>
                      <a:endParaRPr lang="ru-RU" sz="8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r>
                        <a:rPr lang="ru-RU" sz="900" dirty="0" smtClean="0">
                          <a:effectLst/>
                          <a:latin typeface="+mn-lt"/>
                          <a:ea typeface="SimSun"/>
                        </a:rPr>
                        <a:t>5.      У детей недостаточно сформировано понимание    ответственности за свой выбор, действия и результаты</a:t>
                      </a: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</a:rPr>
                        <a:t>.</a:t>
                      </a:r>
                      <a:endParaRPr lang="ru-RU" sz="500" dirty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2264923"/>
                  </a:ext>
                </a:extLst>
              </a:tr>
              <a:tr h="3207557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Цели и эффекты:</a:t>
                      </a:r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dirty="0" smtClean="0"/>
                    </a:p>
                    <a:p>
                      <a:endParaRPr lang="ru-RU" sz="1100" u="sng" dirty="0" smtClean="0"/>
                    </a:p>
                    <a:p>
                      <a:endParaRPr lang="ru-RU" sz="1100" u="sng" dirty="0" smtClean="0"/>
                    </a:p>
                    <a:p>
                      <a:r>
                        <a:rPr lang="ru-RU" sz="1100" u="sng" dirty="0" smtClean="0"/>
                        <a:t>Эффект</a:t>
                      </a:r>
                      <a:r>
                        <a:rPr lang="ru-RU" sz="1100" u="sng" dirty="0" smtClean="0"/>
                        <a:t>:</a:t>
                      </a:r>
                      <a:r>
                        <a:rPr lang="ru-RU" sz="1100" dirty="0" smtClean="0"/>
                        <a:t> </a:t>
                      </a:r>
                    </a:p>
                    <a:p>
                      <a:pPr lvl="0"/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Повышена роль детей в планировании самостоятельной деятельности;</a:t>
                      </a: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Сформирована ответственность за свой выбор, действия и результат;</a:t>
                      </a: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Дети  имеют возможность в любой момент включаться  в самостоятельную деятельность в центрах активности;</a:t>
                      </a:r>
                    </a:p>
                    <a:p>
                      <a:pPr lvl="0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Развиты навыки самостоятельной деятельности, познавательные интересы и потребности детей.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Сроки:</a:t>
                      </a:r>
                      <a:endParaRPr lang="ru-RU" sz="105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1.Защита карточки </a:t>
                      </a: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проекта </a:t>
                      </a:r>
                      <a:r>
                        <a:rPr lang="ru-RU" sz="1000" u="sng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«10»</a:t>
                      </a:r>
                      <a:r>
                        <a:rPr lang="ru-RU" sz="1000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 марта 20</a:t>
                      </a:r>
                      <a:r>
                        <a:rPr lang="ru-RU" sz="1000" u="sng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22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                                                               (число)     (месяц)    (год)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Анализ текущей ситуации  (с 14.03.2022г. по 18.03.2022г.):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- разработка текущей карты процесса (с 21.03.2022г. по 25.03.2022г.)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- поиск и выявление проблем (с 28.03.2022г.  по 01.04.2022г.)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- разработка целевой карты процесса (с 04.04.2022г по 06.04.2022г.)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- разработка «дорожной карты» реализации проекта (с  07.04.2022г. по 08.04.2022г.)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3. Внедрение улучшений: с 11.04.2022г. по 30.05.2022г.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imes New Roman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+mn-lt"/>
                          <a:ea typeface="SimSun"/>
                          <a:cs typeface="Tahoma"/>
                        </a:rPr>
                        <a:t>4. Закрытие проекта: </a:t>
                      </a:r>
                      <a:r>
                        <a:rPr lang="ru-RU" sz="1000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«_</a:t>
                      </a:r>
                      <a:r>
                        <a:rPr lang="ru-RU" sz="1000" u="sng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31</a:t>
                      </a:r>
                      <a:r>
                        <a:rPr lang="ru-RU" sz="1000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__» _</a:t>
                      </a:r>
                      <a:r>
                        <a:rPr lang="ru-RU" sz="1000" u="sng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мая_</a:t>
                      </a:r>
                      <a:r>
                        <a:rPr lang="ru-RU" sz="1000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 20</a:t>
                      </a:r>
                      <a:r>
                        <a:rPr lang="ru-RU" sz="1000" u="sng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22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+mn-lt"/>
                          <a:ea typeface="Calibri"/>
                          <a:cs typeface="Tahoma"/>
                        </a:rPr>
                        <a:t>                                                    (число)     (месяц)     (год)</a:t>
                      </a:r>
                      <a:endParaRPr lang="ru-RU" sz="900" dirty="0" smtClean="0">
                        <a:effectLst/>
                        <a:latin typeface="+mn-lt"/>
                        <a:ea typeface="SimSun"/>
                        <a:cs typeface="Tahoma"/>
                      </a:endParaRPr>
                    </a:p>
                    <a:p>
                      <a:pPr marL="0" indent="0">
                        <a:buNone/>
                      </a:pPr>
                      <a:endParaRPr lang="ru-RU" sz="11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2999583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04140"/>
              </p:ext>
            </p:extLst>
          </p:nvPr>
        </p:nvGraphicFramePr>
        <p:xfrm>
          <a:off x="1187624" y="2996952"/>
          <a:ext cx="3651769" cy="1598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3766370169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1215305218"/>
                    </a:ext>
                  </a:extLst>
                </a:gridCol>
                <a:gridCol w="843457">
                  <a:extLst>
                    <a:ext uri="{9D8B030D-6E8A-4147-A177-3AD203B41FA5}">
                      <a16:colId xmlns="" xmlns:a16="http://schemas.microsoft.com/office/drawing/2014/main" val="2497973517"/>
                    </a:ext>
                  </a:extLst>
                </a:gridCol>
              </a:tblGrid>
              <a:tr h="391638"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Наименование цели, ед. изм.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Текущий показатель</a:t>
                      </a:r>
                      <a:endParaRPr lang="ru-RU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Целевой показатель</a:t>
                      </a:r>
                      <a:endParaRPr lang="ru-RU" sz="9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69377992"/>
                  </a:ext>
                </a:extLst>
              </a:tr>
              <a:tr h="428248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Сокращение времени протекания процесса подготовки к самостоятельной деятельности детей в центрах активности</a:t>
                      </a:r>
                      <a:endParaRPr lang="ru-RU" sz="1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10-15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мин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3-5 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мин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3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Увеличение времени проявления самостоятельной деятельности детей в центрах активности</a:t>
                      </a:r>
                      <a:endParaRPr kumimoji="0" lang="ru-RU" sz="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До 15 мин</a:t>
                      </a:r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До 60 мин</a:t>
                      </a:r>
                      <a:endParaRPr lang="ru-RU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252" y="260649"/>
            <a:ext cx="8551287" cy="72008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</a:t>
            </a:r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ЦЕЛЬ И РЕЗУЛЬТАТЫ ПРОЕКТА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154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1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18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15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E8CFC5-42E6-462F-9AED-831501801C5E}" type="slidenum">
              <a:rPr lang="ru-RU" altLang="ru-RU" sz="1050">
                <a:solidFill>
                  <a:srgbClr val="268EA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050" dirty="0">
              <a:solidFill>
                <a:srgbClr val="268EA8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526964"/>
              </p:ext>
            </p:extLst>
          </p:nvPr>
        </p:nvGraphicFramePr>
        <p:xfrm>
          <a:off x="1403648" y="980728"/>
          <a:ext cx="7344816" cy="50063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1562">
                  <a:extLst>
                    <a:ext uri="{9D8B030D-6E8A-4147-A177-3AD203B41FA5}">
                      <a16:colId xmlns="" xmlns:a16="http://schemas.microsoft.com/office/drawing/2014/main" val="37588173"/>
                    </a:ext>
                  </a:extLst>
                </a:gridCol>
                <a:gridCol w="5293254">
                  <a:extLst>
                    <a:ext uri="{9D8B030D-6E8A-4147-A177-3AD203B41FA5}">
                      <a16:colId xmlns="" xmlns:a16="http://schemas.microsoft.com/office/drawing/2014/main" val="1375294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Цель проекта: 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pPr marL="0" indent="0" algn="just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Сократить время протекания процесса подготовки к самостоятельной деятельности детей в центрах активности, увеличить время проявления самостоятельной деятельности в центрах активности.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3033767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Способ достижения цели: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Уменьшение процесса подготовки к самостоятельной деятельности детей через насыщение среды группы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элементами «бережливого пространства».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Создание визуализации безопасного пространства в ходе самостоятельной деятельности детей.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Повышение ценности результата.</a:t>
                      </a:r>
                      <a:endParaRPr lang="ru-RU" sz="600" dirty="0" smtClean="0"/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57015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Результат проекта: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pPr marL="0" lvl="1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Сокращение времени протекания процесса подготовки к самостоятельной деятельности детей в центрах активности, увеличение времени проявления самостоятельной деятельности в центрах активности.</a:t>
                      </a:r>
                      <a:endParaRPr kumimoji="0" lang="ru-RU" sz="1200" kern="1200" dirty="0" smtClean="0">
                        <a:effectLst/>
                      </a:endParaRPr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369666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Требования к результату: 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Повышена роль детей в планировании самостоятельной деятельности;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Сформирована ответственность за свой выбор, действия и результат;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Дети  имеют возможность в любой момент включаться  в самостоятельную деятельность в центрах активности;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 Развиты навыки самостоятельной деятельности, познавательные интересы и потребности детей.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3518025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Пользователи результатами проекта: 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68579" marR="68579" marT="34295" marB="34295" anchor="ctr"/>
                </a:tc>
                <a:tc>
                  <a:txBody>
                    <a:bodyPr/>
                    <a:lstStyle/>
                    <a:p>
                      <a:pPr marL="0" lvl="1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baseline="0" dirty="0" smtClean="0"/>
                        <a:t>Сотрудники дошкольных групп</a:t>
                      </a:r>
                      <a:r>
                        <a:rPr kumimoji="0" lang="en-GB" sz="1200" kern="1200" baseline="0" dirty="0" smtClean="0"/>
                        <a:t> МБОУ “</a:t>
                      </a:r>
                      <a:r>
                        <a:rPr kumimoji="0" lang="ru-RU" sz="1200" kern="1200" baseline="0" dirty="0" err="1" smtClean="0"/>
                        <a:t>Звёздненская</a:t>
                      </a:r>
                      <a:r>
                        <a:rPr kumimoji="0" lang="en-GB" sz="1200" kern="1200" baseline="0" dirty="0" smtClean="0"/>
                        <a:t> СОШ”</a:t>
                      </a:r>
                      <a:r>
                        <a:rPr kumimoji="0" lang="ru-RU" sz="1200" kern="1200" baseline="0" dirty="0" smtClean="0"/>
                        <a:t>, родители воспитанников</a:t>
                      </a:r>
                      <a:r>
                        <a:rPr kumimoji="0" lang="en-GB" sz="1200" kern="1200" baseline="0" dirty="0" smtClean="0"/>
                        <a:t>; трансляция опыта – образовательные учреждения  </a:t>
                      </a:r>
                      <a:r>
                        <a:rPr kumimoji="0" lang="ru-RU" sz="1200" kern="1200" baseline="0" dirty="0" smtClean="0"/>
                        <a:t>К</a:t>
                      </a:r>
                      <a:r>
                        <a:rPr kumimoji="0" lang="en-GB" sz="1200" kern="1200" baseline="0" dirty="0" smtClean="0"/>
                        <a:t>емеровского </a:t>
                      </a:r>
                      <a:r>
                        <a:rPr kumimoji="0" lang="en-GB" sz="1200" kern="1200" baseline="0" dirty="0" err="1" smtClean="0"/>
                        <a:t>муниципального</a:t>
                      </a:r>
                      <a:r>
                        <a:rPr kumimoji="0" lang="en-GB" sz="1200" kern="1200" baseline="0" dirty="0" smtClean="0"/>
                        <a:t> </a:t>
                      </a:r>
                      <a:r>
                        <a:rPr kumimoji="0" lang="ru-RU" sz="1200" kern="1200" baseline="0" dirty="0" smtClean="0"/>
                        <a:t>округа, Кемеровской области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34295" marB="34295" anchor="ctr"/>
                </a:tc>
                <a:extLst>
                  <a:ext uri="{0D108BD9-81ED-4DB2-BD59-A6C34878D82A}">
                    <a16:rowId xmlns="" xmlns:a16="http://schemas.microsoft.com/office/drawing/2014/main" val="19333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061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26702"/>
            <a:ext cx="6912768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КОМАНДА ПРОЕКТА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93812"/>
              </p:ext>
            </p:extLst>
          </p:nvPr>
        </p:nvGraphicFramePr>
        <p:xfrm>
          <a:off x="1259632" y="1556792"/>
          <a:ext cx="7536152" cy="424733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0040">
                  <a:extLst>
                    <a:ext uri="{9D8B030D-6E8A-4147-A177-3AD203B41FA5}">
                      <a16:colId xmlns="" xmlns:a16="http://schemas.microsoft.com/office/drawing/2014/main" val="1144867484"/>
                    </a:ext>
                  </a:extLst>
                </a:gridCol>
                <a:gridCol w="2728470">
                  <a:extLst>
                    <a:ext uri="{9D8B030D-6E8A-4147-A177-3AD203B41FA5}">
                      <a16:colId xmlns="" xmlns:a16="http://schemas.microsoft.com/office/drawing/2014/main" val="3277259535"/>
                    </a:ext>
                  </a:extLst>
                </a:gridCol>
                <a:gridCol w="28063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1275">
                  <a:extLst>
                    <a:ext uri="{9D8B030D-6E8A-4147-A177-3AD203B41FA5}">
                      <a16:colId xmlns="" xmlns:a16="http://schemas.microsoft.com/office/drawing/2014/main" val="3509798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 </a:t>
                      </a:r>
                      <a:endParaRPr lang="ru-RU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 </a:t>
                      </a:r>
                      <a:endParaRPr lang="ru-RU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Должность и основное место работы</a:t>
                      </a:r>
                      <a:endParaRPr lang="ru-RU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Выполняемые в проекте работы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84033513"/>
                  </a:ext>
                </a:extLst>
              </a:tr>
              <a:tr h="4697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Комолова</a:t>
                      </a:r>
                      <a:r>
                        <a:rPr lang="ru-RU" sz="1400" dirty="0" smtClean="0"/>
                        <a:t> Олеся Ивановна</a:t>
                      </a:r>
                      <a:endParaRPr lang="ru-RU" sz="14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effectLst/>
                        </a:rPr>
                        <a:t>Старший воспитатель МБОУ «</a:t>
                      </a:r>
                      <a:r>
                        <a:rPr lang="ru-RU" sz="1200" kern="1200" dirty="0" err="1" smtClean="0">
                          <a:effectLst/>
                        </a:rPr>
                        <a:t>Звёздненская</a:t>
                      </a:r>
                      <a:r>
                        <a:rPr lang="ru-RU" sz="1200" kern="1200" dirty="0" smtClean="0">
                          <a:effectLst/>
                        </a:rPr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Руководитель проекта</a:t>
                      </a:r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70660054"/>
                  </a:ext>
                </a:extLst>
              </a:tr>
              <a:tr h="4697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Самсонова Людмила Ивановна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Завхоз  МБОУ «</a:t>
                      </a:r>
                      <a:r>
                        <a:rPr lang="ru-RU" sz="1200" dirty="0" err="1" smtClean="0"/>
                        <a:t>Звёздненская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Член рабочей группы</a:t>
                      </a:r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4708867"/>
                  </a:ext>
                </a:extLst>
              </a:tr>
              <a:tr h="50709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Иванова Алёна Николаевна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Воспитатель  МБОУ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Звёздненская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СОШ»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Член рабочей группы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2990577"/>
                  </a:ext>
                </a:extLst>
              </a:tr>
              <a:tr h="55776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Капитонова Татьяна Анатольевна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Младший воспитатель  МБОУ «Звёздненская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Член рабочей группы</a:t>
                      </a:r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3965451"/>
                  </a:ext>
                </a:extLst>
              </a:tr>
              <a:tr h="4697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Казутина</a:t>
                      </a:r>
                      <a:r>
                        <a:rPr lang="ru-RU" sz="1400" dirty="0" smtClean="0"/>
                        <a:t> Анастасия</a:t>
                      </a:r>
                      <a:r>
                        <a:rPr lang="ru-RU" sz="1400" baseline="0" dirty="0" smtClean="0"/>
                        <a:t> Андреевна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Воспитатель МБОУ «</a:t>
                      </a:r>
                      <a:r>
                        <a:rPr lang="ru-RU" sz="1200" dirty="0" err="1" smtClean="0"/>
                        <a:t>Звёздненская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Член рабочей группы</a:t>
                      </a:r>
                      <a:endParaRPr lang="ru-RU" sz="12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750134"/>
                  </a:ext>
                </a:extLst>
              </a:tr>
              <a:tr h="2348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Шубина Ирина Андреевна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Воспитатель МБОУ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«</a:t>
                      </a:r>
                      <a:r>
                        <a:rPr lang="ru-RU" sz="1200" dirty="0" err="1" smtClean="0"/>
                        <a:t>Звёздненская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Член</a:t>
                      </a:r>
                      <a:r>
                        <a:rPr lang="ru-RU" sz="1200" baseline="0" dirty="0" smtClean="0"/>
                        <a:t> рабочей группы</a:t>
                      </a:r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8861999"/>
                  </a:ext>
                </a:extLst>
              </a:tr>
              <a:tr h="23487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ru-RU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Сафронова Елена Викторовна</a:t>
                      </a: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Секретарь и делопроизводитель МБОУ «</a:t>
                      </a:r>
                      <a:r>
                        <a:rPr lang="ru-RU" sz="1200" dirty="0" err="1" smtClean="0"/>
                        <a:t>Звёздненская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Член</a:t>
                      </a:r>
                      <a:r>
                        <a:rPr lang="ru-RU" sz="1200" baseline="0" dirty="0" smtClean="0"/>
                        <a:t> рабочей группы</a:t>
                      </a:r>
                      <a:endParaRPr lang="ru-RU" sz="12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ru-RU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0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КОМАНДА ПРОЕКТА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07" y="2708920"/>
            <a:ext cx="2261007" cy="1056335"/>
          </a:xfrm>
          <a:prstGeom prst="rect">
            <a:avLst/>
          </a:prstGeom>
        </p:spPr>
      </p:pic>
      <p:pic>
        <p:nvPicPr>
          <p:cNvPr id="1027" name="Picture 3" descr="C:\Users\Олеся Ивановна\Desktop\Комолова О.И\бережливое производство\фото команды проекта\IMG_20210914_1146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97713"/>
            <a:ext cx="1368152" cy="17228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Олеся Ивановна\Desktop\Комолова О.И\бережливое производство\фото команды проекта\Screenshot_2022-10-07-18-47-20-924_com.whatsap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97713"/>
            <a:ext cx="1440160" cy="17230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Олеся Ивановна\Desktop\Комолова О.И\бережливое производство\фото команды проекта\IMG-20221007-WA0040 (1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156" y="1097713"/>
            <a:ext cx="1395848" cy="16958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Олеся Ивановна\Desktop\Комолова О.И\бережливое производство\фото команды проекта\IMG_20221007_18550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82" y="3645024"/>
            <a:ext cx="1377968" cy="16791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Олеся Ивановна\Desktop\Комолова О.И\бережливое производство\фото команды проекта\IMG_20221007_18495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645024"/>
            <a:ext cx="1512168" cy="17063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Олеся Ивановна\Desktop\Комолова О.И\бережливое производство\фото команды проекта\Людмила Ивановна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912" y="3591515"/>
            <a:ext cx="1296144" cy="17326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Олеся Ивановна\Desktop\Комолова О.И\бережливое производство\фото команды проекта\Татьяна Анатольевна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392" y="3631898"/>
            <a:ext cx="1338064" cy="17326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56114" y="1268760"/>
            <a:ext cx="197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Руководитель проекта </a:t>
            </a:r>
            <a:r>
              <a:rPr lang="ru-RU" sz="1200" dirty="0" smtClean="0"/>
              <a:t>Комолова О.И., старший воспитатель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220072" y="2793540"/>
            <a:ext cx="1749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Член рабочей группы</a:t>
            </a:r>
          </a:p>
          <a:p>
            <a:pPr algn="ctr"/>
            <a:r>
              <a:rPr lang="ru-RU" sz="1100" dirty="0" err="1" smtClean="0"/>
              <a:t>Казутина</a:t>
            </a:r>
            <a:r>
              <a:rPr lang="ru-RU" sz="1100" dirty="0" smtClean="0"/>
              <a:t> А.А., воспитатель</a:t>
            </a:r>
            <a:endParaRPr lang="ru-RU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7093136" y="2820716"/>
            <a:ext cx="17264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Член рабочей группы</a:t>
            </a:r>
          </a:p>
          <a:p>
            <a:pPr algn="ctr"/>
            <a:r>
              <a:rPr lang="ru-RU" sz="1100" dirty="0" smtClean="0"/>
              <a:t>Иванова А.Н., воспитатель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5351412"/>
            <a:ext cx="17652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Член рабочей группы</a:t>
            </a:r>
          </a:p>
          <a:p>
            <a:pPr algn="ctr"/>
            <a:r>
              <a:rPr lang="ru-RU" sz="1100" dirty="0" smtClean="0"/>
              <a:t>Шубина И.А., воспитатель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5377664"/>
            <a:ext cx="18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Член рабочей группы</a:t>
            </a:r>
          </a:p>
          <a:p>
            <a:pPr algn="ctr"/>
            <a:r>
              <a:rPr lang="ru-RU" sz="1100" dirty="0" smtClean="0"/>
              <a:t>Сафронова Е.В., делопроизводитель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457056" y="5436050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Член рабочей группы</a:t>
            </a:r>
          </a:p>
          <a:p>
            <a:pPr algn="ctr"/>
            <a:r>
              <a:rPr lang="ru-RU" sz="1100" dirty="0" smtClean="0"/>
              <a:t>Самсонова Л.И., </a:t>
            </a:r>
          </a:p>
          <a:p>
            <a:pPr algn="ctr"/>
            <a:r>
              <a:rPr lang="ru-RU" sz="1100" dirty="0" smtClean="0"/>
              <a:t>завхоз</a:t>
            </a:r>
            <a:endParaRPr lang="ru-R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7153808" y="5438642"/>
            <a:ext cx="17072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Член рабочей группы</a:t>
            </a:r>
          </a:p>
          <a:p>
            <a:pPr algn="ctr"/>
            <a:r>
              <a:rPr lang="ru-RU" sz="1100" dirty="0" smtClean="0"/>
              <a:t>Капитонова Т.А., младший воспитатель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8328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71600" y="258243"/>
            <a:ext cx="7777907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 pitchFamily="18" charset="0"/>
              </a:rPr>
              <a:t>    ПРОЕКТ 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Оптимизация процесса выбора самостоятельной деятельности детьми старшего дошкольного возраста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Times New Roman" pitchFamily="18" charset="0"/>
              </a:rPr>
              <a:t>   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85142"/>
              </p:ext>
            </p:extLst>
          </p:nvPr>
        </p:nvGraphicFramePr>
        <p:xfrm>
          <a:off x="1331640" y="1268760"/>
          <a:ext cx="7632848" cy="6035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36304">
                  <a:extLst>
                    <a:ext uri="{9D8B030D-6E8A-4147-A177-3AD203B41FA5}">
                      <a16:colId xmlns="" xmlns:a16="http://schemas.microsoft.com/office/drawing/2014/main" val="811164937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493392247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74668907"/>
                    </a:ext>
                  </a:extLst>
                </a:gridCol>
              </a:tblGrid>
              <a:tr h="3086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Исходящее состояние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Целевое состояние</a:t>
                      </a:r>
                      <a:endParaRPr lang="ru-RU" sz="1600" b="1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Результат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51214462"/>
                  </a:ext>
                </a:extLst>
              </a:tr>
              <a:tr h="5527161"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Вмешательство педагога в самостоятельную работу детей;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Трудности детей в планировании собственной деятельности;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все центры активности востребованы дошкольниками в равной степени;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Несформированность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умений фиксировать результаты своей деятельности.</a:t>
                      </a:r>
                      <a:endParaRPr lang="ru-RU" sz="20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</a:t>
                      </a:r>
                      <a:endParaRPr lang="ru-RU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</a:rPr>
                        <a:t>Проведение тематического мастер-класса для педагогов дошкольных групп, разъясняющего роль педагога (в качестве модератора, ассистента или помощника)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Обучение детей        планирующей деятельности в деловой игре «Я выбираю»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Дооснащение непопулярных центров активности разнообразными материалами для повышения  привлекательности этих центров с учетом темы недели.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Выполнение работы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в более сжатые сроки;</a:t>
                      </a:r>
                    </a:p>
                    <a:p>
                      <a:pPr marL="285750" indent="-28575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Переход от планирования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к проектированию с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помощью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технологических карт,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карточек-подсказок;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Соблюдение порядка: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работа четырех правил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расположения: на виду,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легко взять, легко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использовать, легко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положить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обратно;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Повышение эффективности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игровой мотивации,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самостоятельности и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инициативы дошкольников. </a:t>
                      </a:r>
                      <a:endParaRPr lang="ru-RU" sz="12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Увеличение времени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самостоятельной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деятельности детей в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</a:rPr>
                        <a:t>игровых центрах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indent="96838" algn="ctr" rtl="0" eaLnBrk="1" latinLnBrk="0" hangingPunct="1"/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после</a:t>
                      </a:r>
                    </a:p>
                    <a:p>
                      <a:pPr marL="0" indent="96838" algn="ctr" rtl="0" eaLnBrk="1" latinLnBrk="0" hangingPunct="1"/>
                      <a:endParaRPr lang="ru-RU" sz="2000" kern="1200" dirty="0" smtClean="0">
                        <a:effectLst/>
                      </a:endParaRPr>
                    </a:p>
                    <a:p>
                      <a:pPr marL="0" indent="96838" algn="ctr" rtl="0" eaLnBrk="1" latinLnBrk="0" hangingPunct="1"/>
                      <a:endParaRPr lang="ru-RU" sz="2000" kern="1200" dirty="0" smtClean="0">
                        <a:effectLst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20685114"/>
                  </a:ext>
                </a:extLst>
              </a:tr>
            </a:tbl>
          </a:graphicData>
        </a:graphic>
      </p:graphicFrame>
      <p:sp>
        <p:nvSpPr>
          <p:cNvPr id="2" name="Стрелка вправо 1"/>
          <p:cNvSpPr/>
          <p:nvPr/>
        </p:nvSpPr>
        <p:spPr>
          <a:xfrm>
            <a:off x="4644007" y="6021288"/>
            <a:ext cx="1439639" cy="541144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7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25934" y="1546471"/>
            <a:ext cx="949599" cy="15748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lvl="0" algn="ctr">
              <a:defRPr/>
            </a:pPr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ситуации для выдвижения идей</a:t>
            </a:r>
          </a:p>
          <a:p>
            <a:pPr lvl="0" algn="ctr">
              <a:defRPr/>
            </a:pP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77004"/>
              </p:ext>
            </p:extLst>
          </p:nvPr>
        </p:nvGraphicFramePr>
        <p:xfrm>
          <a:off x="1259396" y="3631534"/>
          <a:ext cx="2915153" cy="267778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7125">
                  <a:extLst>
                    <a:ext uri="{9D8B030D-6E8A-4147-A177-3AD203B41FA5}">
                      <a16:colId xmlns="" xmlns:a16="http://schemas.microsoft.com/office/drawing/2014/main" val="3535992974"/>
                    </a:ext>
                  </a:extLst>
                </a:gridCol>
                <a:gridCol w="2628028">
                  <a:extLst>
                    <a:ext uri="{9D8B030D-6E8A-4147-A177-3AD203B41FA5}">
                      <a16:colId xmlns="" xmlns:a16="http://schemas.microsoft.com/office/drawing/2014/main" val="1152463390"/>
                    </a:ext>
                  </a:extLst>
                </a:gridCol>
              </a:tblGrid>
              <a:tr h="383302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Перечень потерь/проблем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2090034"/>
                  </a:ext>
                </a:extLst>
              </a:tr>
              <a:tr h="2799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Трудности в определении темы дня</a:t>
                      </a:r>
                      <a:endParaRPr lang="ru-RU" sz="9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1948693"/>
                  </a:ext>
                </a:extLst>
              </a:tr>
              <a:tr h="3358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900" dirty="0" smtClean="0"/>
                        <a:t>Вмешательство педагога в самостоятельную работу детей</a:t>
                      </a:r>
                      <a:endParaRPr lang="ru-RU" sz="9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066943"/>
                  </a:ext>
                </a:extLst>
              </a:tr>
              <a:tr h="35175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Трудности детей в планировании собственной деятельности</a:t>
                      </a:r>
                      <a:endParaRPr lang="ru-RU" sz="9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01133934"/>
                  </a:ext>
                </a:extLst>
              </a:tr>
              <a:tr h="3460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Недостаточно сформированы навыки самоопределения  у  детей</a:t>
                      </a:r>
                      <a:endParaRPr lang="ru-RU" sz="900" dirty="0" smtClean="0"/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8107016"/>
                  </a:ext>
                </a:extLst>
              </a:tr>
              <a:tr h="38948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Не все центры активности востребованы дошкольниками в равной степени</a:t>
                      </a:r>
                      <a:endParaRPr lang="ru-RU" sz="900" dirty="0" smtClean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38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err="1" smtClean="0"/>
                        <a:t>Несформированность</a:t>
                      </a:r>
                      <a:r>
                        <a:rPr lang="ru-RU" sz="900" dirty="0" smtClean="0"/>
                        <a:t> умений фиксировать результаты своей деятельности</a:t>
                      </a:r>
                    </a:p>
                    <a:p>
                      <a:endParaRPr lang="ru-RU" sz="900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362569" y="176108"/>
            <a:ext cx="8610232" cy="675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10.03.2022г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                                                                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ВПП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1ч.42 </a:t>
            </a:r>
            <a:r>
              <a:rPr lang="ru-RU" sz="1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мин</a:t>
            </a:r>
            <a:r>
              <a:rPr lang="ru-RU" sz="1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1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264315" y="66934"/>
            <a:ext cx="6368670" cy="7200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КАРТА ТЕКУЩЕГО СОСТОЯНИЯ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 описание ситуации « КАК ЕСТЬ»)      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83" name="Группа 82"/>
          <p:cNvGrpSpPr/>
          <p:nvPr/>
        </p:nvGrpSpPr>
        <p:grpSpPr>
          <a:xfrm>
            <a:off x="1980773" y="1558469"/>
            <a:ext cx="330750" cy="125234"/>
            <a:chOff x="1846387" y="743783"/>
            <a:chExt cx="330750" cy="125234"/>
          </a:xfrm>
        </p:grpSpPr>
        <p:sp>
          <p:nvSpPr>
            <p:cNvPr id="99" name="Стрелка вправо 98"/>
            <p:cNvSpPr/>
            <p:nvPr/>
          </p:nvSpPr>
          <p:spPr>
            <a:xfrm rot="21582103">
              <a:off x="1846387" y="743783"/>
              <a:ext cx="330750" cy="12523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0" name="Стрелка вправо 6"/>
            <p:cNvSpPr txBox="1"/>
            <p:nvPr/>
          </p:nvSpPr>
          <p:spPr>
            <a:xfrm rot="21582103">
              <a:off x="1846387" y="768928"/>
              <a:ext cx="293180" cy="75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2" name="Скругленный прямоугольник 4"/>
          <p:cNvSpPr txBox="1"/>
          <p:nvPr/>
        </p:nvSpPr>
        <p:spPr>
          <a:xfrm>
            <a:off x="914811" y="875828"/>
            <a:ext cx="689170" cy="350748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>
                <a:solidFill>
                  <a:schemeClr val="tx2">
                    <a:lumMod val="50000"/>
                  </a:schemeClr>
                </a:solidFill>
              </a:rPr>
              <a:t>Шаг 1</a:t>
            </a:r>
            <a:endParaRPr lang="ru-RU" sz="12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4"/>
          <p:cNvSpPr txBox="1"/>
          <p:nvPr/>
        </p:nvSpPr>
        <p:spPr>
          <a:xfrm>
            <a:off x="2235115" y="856600"/>
            <a:ext cx="642482" cy="367056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>
                <a:solidFill>
                  <a:schemeClr val="tx2">
                    <a:lumMod val="50000"/>
                  </a:schemeClr>
                </a:solidFill>
              </a:rPr>
              <a:t>Шаг 2</a:t>
            </a:r>
            <a:endParaRPr lang="ru-RU" sz="1200" b="1" kern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4"/>
          <p:cNvSpPr txBox="1"/>
          <p:nvPr/>
        </p:nvSpPr>
        <p:spPr>
          <a:xfrm>
            <a:off x="3596206" y="836712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3</a:t>
            </a:r>
            <a:endParaRPr lang="ru-RU" sz="1200" b="1" kern="1200" dirty="0"/>
          </a:p>
        </p:txBody>
      </p:sp>
      <p:grpSp>
        <p:nvGrpSpPr>
          <p:cNvPr id="82" name="Группа 81"/>
          <p:cNvGrpSpPr/>
          <p:nvPr/>
        </p:nvGrpSpPr>
        <p:grpSpPr>
          <a:xfrm>
            <a:off x="1792144" y="966292"/>
            <a:ext cx="333264" cy="141877"/>
            <a:chOff x="737651" y="746767"/>
            <a:chExt cx="317452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1" name="Стрелка вправо 100"/>
            <p:cNvSpPr/>
            <p:nvPr/>
          </p:nvSpPr>
          <p:spPr>
            <a:xfrm>
              <a:off x="737651" y="746767"/>
              <a:ext cx="317452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2" name="Стрелка вправо 4"/>
            <p:cNvSpPr txBox="1"/>
            <p:nvPr/>
          </p:nvSpPr>
          <p:spPr>
            <a:xfrm>
              <a:off x="737651" y="771814"/>
              <a:ext cx="279882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4410026" y="973938"/>
            <a:ext cx="357376" cy="141877"/>
            <a:chOff x="2978499" y="742963"/>
            <a:chExt cx="340420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7" name="Стрелка вправо 96"/>
            <p:cNvSpPr/>
            <p:nvPr/>
          </p:nvSpPr>
          <p:spPr>
            <a:xfrm rot="12190">
              <a:off x="2978499" y="742963"/>
              <a:ext cx="340420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8" name="Стрелка вправо 8"/>
            <p:cNvSpPr txBox="1"/>
            <p:nvPr/>
          </p:nvSpPr>
          <p:spPr>
            <a:xfrm rot="12190">
              <a:off x="2978499" y="767943"/>
              <a:ext cx="302850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5793729" y="996968"/>
            <a:ext cx="364522" cy="141877"/>
            <a:chOff x="4127294" y="723882"/>
            <a:chExt cx="347227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5" name="Стрелка вправо 94"/>
            <p:cNvSpPr/>
            <p:nvPr/>
          </p:nvSpPr>
          <p:spPr>
            <a:xfrm rot="21477015">
              <a:off x="4127294" y="723882"/>
              <a:ext cx="347227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6" name="Стрелка вправо 10"/>
            <p:cNvSpPr txBox="1"/>
            <p:nvPr/>
          </p:nvSpPr>
          <p:spPr>
            <a:xfrm rot="21477015">
              <a:off x="4127306" y="749601"/>
              <a:ext cx="309657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7235012" y="973938"/>
            <a:ext cx="377855" cy="141877"/>
            <a:chOff x="5291497" y="681651"/>
            <a:chExt cx="359928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3" name="Стрелка вправо 92"/>
            <p:cNvSpPr/>
            <p:nvPr/>
          </p:nvSpPr>
          <p:spPr>
            <a:xfrm rot="21475092">
              <a:off x="5291497" y="681651"/>
              <a:ext cx="359928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4" name="Стрелка вправо 12"/>
            <p:cNvSpPr txBox="1"/>
            <p:nvPr/>
          </p:nvSpPr>
          <p:spPr>
            <a:xfrm rot="21475092">
              <a:off x="5291509" y="707380"/>
              <a:ext cx="322358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075297" y="979336"/>
            <a:ext cx="333264" cy="141877"/>
            <a:chOff x="737651" y="746767"/>
            <a:chExt cx="317452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52" name="Стрелка вправо 151"/>
            <p:cNvSpPr/>
            <p:nvPr/>
          </p:nvSpPr>
          <p:spPr>
            <a:xfrm>
              <a:off x="737651" y="746767"/>
              <a:ext cx="317452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3" name="Стрелка вправо 4"/>
            <p:cNvSpPr txBox="1"/>
            <p:nvPr/>
          </p:nvSpPr>
          <p:spPr>
            <a:xfrm>
              <a:off x="737651" y="771814"/>
              <a:ext cx="279882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90" name="Скругленный прямоугольник 4"/>
          <p:cNvSpPr txBox="1"/>
          <p:nvPr/>
        </p:nvSpPr>
        <p:spPr>
          <a:xfrm>
            <a:off x="6622207" y="3269165"/>
            <a:ext cx="642482" cy="24446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kern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955" y="1461549"/>
            <a:ext cx="343228" cy="165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  <p:sp>
        <p:nvSpPr>
          <p:cNvPr id="5" name="Овал 4"/>
          <p:cNvSpPr/>
          <p:nvPr/>
        </p:nvSpPr>
        <p:spPr>
          <a:xfrm>
            <a:off x="611560" y="1317545"/>
            <a:ext cx="1274050" cy="5272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 </a:t>
            </a:r>
            <a:endParaRPr lang="ru-RU" sz="900" b="1" dirty="0"/>
          </a:p>
        </p:txBody>
      </p:sp>
      <p:sp>
        <p:nvSpPr>
          <p:cNvPr id="6" name="Овал 5"/>
          <p:cNvSpPr/>
          <p:nvPr/>
        </p:nvSpPr>
        <p:spPr>
          <a:xfrm>
            <a:off x="725934" y="2928950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5-7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2014438" y="1557608"/>
            <a:ext cx="1153961" cy="17115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Обсуждение на детском совете  возможных вариантов идей для </a:t>
            </a:r>
          </a:p>
          <a:p>
            <a:pPr algn="ctr">
              <a:defRPr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определение  темы дня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1958777" y="1299355"/>
            <a:ext cx="1346928" cy="5454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Воспитатель, дети</a:t>
            </a:r>
            <a:endParaRPr lang="ru-RU" sz="900" b="1" dirty="0"/>
          </a:p>
        </p:txBody>
      </p:sp>
      <p:sp>
        <p:nvSpPr>
          <p:cNvPr id="114" name="Овал 113"/>
          <p:cNvSpPr/>
          <p:nvPr/>
        </p:nvSpPr>
        <p:spPr>
          <a:xfrm>
            <a:off x="1980449" y="3092266"/>
            <a:ext cx="1282787" cy="42037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7-10мин</a:t>
            </a:r>
            <a:r>
              <a:rPr lang="ru-RU" sz="1100" b="1" dirty="0" smtClean="0"/>
              <a:t>.</a:t>
            </a:r>
            <a:endParaRPr lang="ru-RU" sz="1100" b="1" dirty="0"/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3355094" y="1510471"/>
            <a:ext cx="1213899" cy="17451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Фиксирование   детских идей (печатными буквами или графически)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3305705" y="1284508"/>
            <a:ext cx="1361979" cy="5603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</a:t>
            </a:r>
            <a:endParaRPr lang="ru-RU" sz="900" b="1" dirty="0"/>
          </a:p>
        </p:txBody>
      </p:sp>
      <p:sp>
        <p:nvSpPr>
          <p:cNvPr id="117" name="Овал 116"/>
          <p:cNvSpPr/>
          <p:nvPr/>
        </p:nvSpPr>
        <p:spPr>
          <a:xfrm>
            <a:off x="3461629" y="3045395"/>
            <a:ext cx="1104070" cy="42037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10-12мин</a:t>
            </a:r>
            <a:r>
              <a:rPr lang="ru-RU" sz="1100" b="1" dirty="0" smtClean="0"/>
              <a:t>.</a:t>
            </a:r>
            <a:endParaRPr lang="ru-RU" sz="1100" b="1" dirty="0"/>
          </a:p>
        </p:txBody>
      </p:sp>
      <p:sp>
        <p:nvSpPr>
          <p:cNvPr id="118" name="Скругленный прямоугольник 4"/>
          <p:cNvSpPr txBox="1"/>
          <p:nvPr/>
        </p:nvSpPr>
        <p:spPr>
          <a:xfrm>
            <a:off x="4925611" y="860462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4</a:t>
            </a:r>
            <a:endParaRPr lang="ru-RU" sz="1200" b="1" kern="1200" dirty="0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4667869" y="1557608"/>
            <a:ext cx="1173587" cy="17448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Обсуждение оборудования и расходных материалов в центрах активности</a:t>
            </a:r>
          </a:p>
        </p:txBody>
      </p:sp>
      <p:sp>
        <p:nvSpPr>
          <p:cNvPr id="120" name="Овал 119"/>
          <p:cNvSpPr/>
          <p:nvPr/>
        </p:nvSpPr>
        <p:spPr>
          <a:xfrm>
            <a:off x="4620076" y="1256298"/>
            <a:ext cx="1355914" cy="65310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/>
              <a:t>Воспитатель, дети</a:t>
            </a:r>
            <a:endParaRPr lang="ru-RU" sz="900" b="1" dirty="0"/>
          </a:p>
        </p:txBody>
      </p:sp>
      <p:sp>
        <p:nvSpPr>
          <p:cNvPr id="121" name="Овал 120"/>
          <p:cNvSpPr/>
          <p:nvPr/>
        </p:nvSpPr>
        <p:spPr>
          <a:xfrm>
            <a:off x="4833956" y="3076503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5-7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22" name="Скругленный прямоугольник 4"/>
          <p:cNvSpPr txBox="1"/>
          <p:nvPr/>
        </p:nvSpPr>
        <p:spPr>
          <a:xfrm>
            <a:off x="6345954" y="883821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5</a:t>
            </a:r>
            <a:endParaRPr lang="ru-RU" sz="1200" b="1" kern="1200" dirty="0"/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6013999" y="1533908"/>
            <a:ext cx="1221013" cy="176854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Планирование  действий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6059781" y="1331142"/>
            <a:ext cx="1129448" cy="54547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Дети</a:t>
            </a:r>
            <a:endParaRPr lang="ru-RU" sz="900" b="1" dirty="0"/>
          </a:p>
        </p:txBody>
      </p:sp>
      <p:sp>
        <p:nvSpPr>
          <p:cNvPr id="125" name="Овал 124"/>
          <p:cNvSpPr/>
          <p:nvPr/>
        </p:nvSpPr>
        <p:spPr>
          <a:xfrm>
            <a:off x="6246489" y="3065802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8-9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26" name="Скругленный прямоугольник 4"/>
          <p:cNvSpPr txBox="1"/>
          <p:nvPr/>
        </p:nvSpPr>
        <p:spPr>
          <a:xfrm>
            <a:off x="7732868" y="870900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6</a:t>
            </a:r>
            <a:endParaRPr lang="ru-RU" sz="1200" b="1" kern="1200" dirty="0"/>
          </a:p>
        </p:txBody>
      </p:sp>
      <p:sp>
        <p:nvSpPr>
          <p:cNvPr id="127" name="Скругленный прямоугольник 126"/>
          <p:cNvSpPr/>
          <p:nvPr/>
        </p:nvSpPr>
        <p:spPr>
          <a:xfrm>
            <a:off x="7404232" y="1461549"/>
            <a:ext cx="1190634" cy="18409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Выбор места работы и партнеров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Овал 127"/>
          <p:cNvSpPr/>
          <p:nvPr/>
        </p:nvSpPr>
        <p:spPr>
          <a:xfrm>
            <a:off x="7397002" y="1335733"/>
            <a:ext cx="1133958" cy="67129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Дети</a:t>
            </a:r>
            <a:endParaRPr lang="ru-RU" sz="900" b="1" dirty="0"/>
          </a:p>
        </p:txBody>
      </p:sp>
      <p:sp>
        <p:nvSpPr>
          <p:cNvPr id="129" name="Овал 128"/>
          <p:cNvSpPr/>
          <p:nvPr/>
        </p:nvSpPr>
        <p:spPr>
          <a:xfrm>
            <a:off x="7615320" y="3045395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6-7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4263303" y="3925665"/>
            <a:ext cx="343228" cy="165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ы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</a:p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</a:t>
            </a:r>
          </a:p>
        </p:txBody>
      </p:sp>
      <p:sp>
        <p:nvSpPr>
          <p:cNvPr id="157" name="12-конечная звезда 156"/>
          <p:cNvSpPr/>
          <p:nvPr/>
        </p:nvSpPr>
        <p:spPr>
          <a:xfrm>
            <a:off x="873177" y="3978287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8" name="12-конечная звезда 157"/>
          <p:cNvSpPr/>
          <p:nvPr/>
        </p:nvSpPr>
        <p:spPr>
          <a:xfrm>
            <a:off x="873177" y="4398661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9" name="12-конечная звезда 158"/>
          <p:cNvSpPr/>
          <p:nvPr/>
        </p:nvSpPr>
        <p:spPr>
          <a:xfrm>
            <a:off x="833630" y="4732760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0" name="12-конечная звезда 159"/>
          <p:cNvSpPr/>
          <p:nvPr/>
        </p:nvSpPr>
        <p:spPr>
          <a:xfrm>
            <a:off x="835482" y="5153134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5" name="12-конечная звезда 164"/>
          <p:cNvSpPr/>
          <p:nvPr/>
        </p:nvSpPr>
        <p:spPr>
          <a:xfrm>
            <a:off x="2877597" y="3092266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5" name="12-конечная звезда 174"/>
          <p:cNvSpPr/>
          <p:nvPr/>
        </p:nvSpPr>
        <p:spPr>
          <a:xfrm>
            <a:off x="6803874" y="3029632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5" name="12-конечная звезда 184"/>
          <p:cNvSpPr/>
          <p:nvPr/>
        </p:nvSpPr>
        <p:spPr>
          <a:xfrm>
            <a:off x="4179468" y="3161840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9" name="12-конечная звезда 188"/>
          <p:cNvSpPr/>
          <p:nvPr/>
        </p:nvSpPr>
        <p:spPr>
          <a:xfrm>
            <a:off x="8257003" y="3018931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3" name="12-конечная звезда 192"/>
          <p:cNvSpPr/>
          <p:nvPr/>
        </p:nvSpPr>
        <p:spPr>
          <a:xfrm>
            <a:off x="845231" y="5496983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7424477" y="4051547"/>
            <a:ext cx="1336697" cy="18409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Самостоятельная деятельность  в центрах активности 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6147553" y="4076452"/>
            <a:ext cx="1190634" cy="18409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Фиксирование результата деятельности в центрах активности</a:t>
            </a: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4667870" y="4024311"/>
            <a:ext cx="1346315" cy="18409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/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Анализ самостоятельной деятельности детей на итоговом сборе</a:t>
            </a:r>
          </a:p>
        </p:txBody>
      </p:sp>
      <p:sp>
        <p:nvSpPr>
          <p:cNvPr id="64" name="Овал 63"/>
          <p:cNvSpPr/>
          <p:nvPr/>
        </p:nvSpPr>
        <p:spPr>
          <a:xfrm>
            <a:off x="4645071" y="3853182"/>
            <a:ext cx="1391912" cy="54547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Воспитатель, дети</a:t>
            </a:r>
            <a:endParaRPr lang="ru-RU" sz="900" b="1" dirty="0"/>
          </a:p>
        </p:txBody>
      </p:sp>
      <p:sp>
        <p:nvSpPr>
          <p:cNvPr id="65" name="Овал 64"/>
          <p:cNvSpPr/>
          <p:nvPr/>
        </p:nvSpPr>
        <p:spPr>
          <a:xfrm>
            <a:off x="6067011" y="3803712"/>
            <a:ext cx="1337221" cy="54547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Воспитатель, дети</a:t>
            </a:r>
            <a:endParaRPr lang="ru-RU" sz="900" b="1" dirty="0"/>
          </a:p>
        </p:txBody>
      </p:sp>
      <p:sp>
        <p:nvSpPr>
          <p:cNvPr id="66" name="Овал 65"/>
          <p:cNvSpPr/>
          <p:nvPr/>
        </p:nvSpPr>
        <p:spPr>
          <a:xfrm>
            <a:off x="7571860" y="3747617"/>
            <a:ext cx="1129448" cy="54547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/>
              <a:t>Дети</a:t>
            </a:r>
            <a:endParaRPr lang="ru-RU" sz="900" b="1" dirty="0"/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8530960" y="2623281"/>
            <a:ext cx="529059" cy="166981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7666006" y="5674062"/>
            <a:ext cx="1035302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20-25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69" name="Овал 68"/>
          <p:cNvSpPr/>
          <p:nvPr/>
        </p:nvSpPr>
        <p:spPr>
          <a:xfrm>
            <a:off x="6345954" y="5656044"/>
            <a:ext cx="841411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8-10</a:t>
            </a:r>
            <a:r>
              <a:rPr lang="ru-RU" sz="1100" b="1" dirty="0" smtClean="0"/>
              <a:t>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70" name="Овал 69"/>
          <p:cNvSpPr/>
          <p:nvPr/>
        </p:nvSpPr>
        <p:spPr>
          <a:xfrm>
            <a:off x="4901218" y="5682982"/>
            <a:ext cx="1005370" cy="3266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10-15 </a:t>
            </a:r>
            <a:r>
              <a:rPr lang="ru-RU" sz="1100" b="1" dirty="0" smtClean="0"/>
              <a:t>мин.</a:t>
            </a:r>
            <a:endParaRPr lang="ru-RU" sz="1100" b="1" dirty="0"/>
          </a:p>
        </p:txBody>
      </p:sp>
      <p:sp>
        <p:nvSpPr>
          <p:cNvPr id="71" name="Скругленный прямоугольник 4"/>
          <p:cNvSpPr txBox="1"/>
          <p:nvPr/>
        </p:nvSpPr>
        <p:spPr>
          <a:xfrm>
            <a:off x="5014882" y="3582214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</a:t>
            </a:r>
            <a:r>
              <a:rPr lang="ru-RU" sz="1200" b="1" kern="1200" dirty="0" smtClean="0"/>
              <a:t>9</a:t>
            </a:r>
            <a:endParaRPr lang="ru-RU" sz="1200" b="1" kern="1200" dirty="0"/>
          </a:p>
        </p:txBody>
      </p:sp>
      <p:sp>
        <p:nvSpPr>
          <p:cNvPr id="72" name="Скругленный прямоугольник 4"/>
          <p:cNvSpPr txBox="1"/>
          <p:nvPr/>
        </p:nvSpPr>
        <p:spPr>
          <a:xfrm>
            <a:off x="6421629" y="3580443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</a:t>
            </a:r>
            <a:r>
              <a:rPr lang="ru-RU" sz="1200" b="1" kern="1200" dirty="0" smtClean="0"/>
              <a:t>8</a:t>
            </a:r>
            <a:endParaRPr lang="ru-RU" sz="1200" b="1" kern="1200" dirty="0"/>
          </a:p>
        </p:txBody>
      </p:sp>
      <p:sp>
        <p:nvSpPr>
          <p:cNvPr id="73" name="Скругленный прямоугольник 4"/>
          <p:cNvSpPr txBox="1"/>
          <p:nvPr/>
        </p:nvSpPr>
        <p:spPr>
          <a:xfrm>
            <a:off x="7787178" y="3555290"/>
            <a:ext cx="642482" cy="370375"/>
          </a:xfrm>
          <a:prstGeom prst="rect">
            <a:avLst/>
          </a:prstGeom>
          <a:scene3d>
            <a:camera prst="orthographicFront"/>
            <a:lightRig rig="fla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85344" tIns="85344" rIns="85344" bIns="45720" numCol="1" spcCol="1270" anchor="t" anchorCtr="0">
            <a:noAutofit/>
          </a:bodyPr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kern="1200" dirty="0" smtClean="0"/>
              <a:t>Шаг </a:t>
            </a:r>
            <a:r>
              <a:rPr lang="ru-RU" sz="1200" b="1" kern="1200" dirty="0" smtClean="0"/>
              <a:t>7</a:t>
            </a:r>
            <a:endParaRPr lang="ru-RU" sz="1200" b="1" kern="1200" dirty="0"/>
          </a:p>
        </p:txBody>
      </p:sp>
      <p:sp>
        <p:nvSpPr>
          <p:cNvPr id="74" name="12-конечная звезда 73"/>
          <p:cNvSpPr/>
          <p:nvPr/>
        </p:nvSpPr>
        <p:spPr>
          <a:xfrm>
            <a:off x="823589" y="5892452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5" name="12-конечная звезда 74"/>
          <p:cNvSpPr/>
          <p:nvPr/>
        </p:nvSpPr>
        <p:spPr>
          <a:xfrm>
            <a:off x="7333452" y="3037814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6" name="12-конечная звезда 75"/>
          <p:cNvSpPr/>
          <p:nvPr/>
        </p:nvSpPr>
        <p:spPr>
          <a:xfrm>
            <a:off x="4588714" y="5627191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7" name="12-конечная звезда 76"/>
          <p:cNvSpPr/>
          <p:nvPr/>
        </p:nvSpPr>
        <p:spPr>
          <a:xfrm>
            <a:off x="5656267" y="5636111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8" name="12-конечная звезда 77"/>
          <p:cNvSpPr/>
          <p:nvPr/>
        </p:nvSpPr>
        <p:spPr>
          <a:xfrm>
            <a:off x="6988436" y="5638821"/>
            <a:ext cx="460815" cy="420374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79" name="Группа 78"/>
          <p:cNvGrpSpPr/>
          <p:nvPr/>
        </p:nvGrpSpPr>
        <p:grpSpPr>
          <a:xfrm rot="10800000">
            <a:off x="7247490" y="3634041"/>
            <a:ext cx="377855" cy="141877"/>
            <a:chOff x="5291497" y="681651"/>
            <a:chExt cx="359928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0" name="Стрелка вправо 79"/>
            <p:cNvSpPr/>
            <p:nvPr/>
          </p:nvSpPr>
          <p:spPr>
            <a:xfrm rot="21475092">
              <a:off x="5291497" y="681651"/>
              <a:ext cx="359928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1" name="Стрелка вправо 12"/>
            <p:cNvSpPr txBox="1"/>
            <p:nvPr/>
          </p:nvSpPr>
          <p:spPr>
            <a:xfrm rot="21475092">
              <a:off x="5291509" y="707380"/>
              <a:ext cx="322358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87" name="Группа 86"/>
          <p:cNvGrpSpPr/>
          <p:nvPr/>
        </p:nvGrpSpPr>
        <p:grpSpPr>
          <a:xfrm rot="10800000">
            <a:off x="5841456" y="3627224"/>
            <a:ext cx="377855" cy="141877"/>
            <a:chOff x="5291497" y="681651"/>
            <a:chExt cx="359928" cy="12523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8" name="Стрелка вправо 87"/>
            <p:cNvSpPr/>
            <p:nvPr/>
          </p:nvSpPr>
          <p:spPr>
            <a:xfrm rot="21475092">
              <a:off x="5291497" y="681651"/>
              <a:ext cx="359928" cy="12523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9" name="Стрелка вправо 12"/>
            <p:cNvSpPr txBox="1"/>
            <p:nvPr/>
          </p:nvSpPr>
          <p:spPr>
            <a:xfrm rot="21475092">
              <a:off x="5291509" y="707380"/>
              <a:ext cx="322358" cy="75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79615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55099068"/>
              </p:ext>
            </p:extLst>
          </p:nvPr>
        </p:nvGraphicFramePr>
        <p:xfrm>
          <a:off x="2699792" y="1397000"/>
          <a:ext cx="6336704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66674" y="116632"/>
            <a:ext cx="8229600" cy="12241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Введение в предметную область </a:t>
            </a:r>
          </a:p>
          <a:p>
            <a:pPr>
              <a:lnSpc>
                <a:spcPct val="170000"/>
              </a:lnSpc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(описание ситуации «КАК ЕСТЬ»)</a:t>
            </a:r>
          </a:p>
          <a:p>
            <a:pPr lvl="0" algn="l">
              <a:lnSpc>
                <a:spcPct val="170000"/>
              </a:lnSpc>
              <a:spcBef>
                <a:spcPts val="0"/>
              </a:spcBef>
            </a:pP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n-ea"/>
                <a:cs typeface="+mn-cs"/>
              </a:rPr>
              <a:t>                     </a:t>
            </a: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ПИРАМИДА </a:t>
            </a:r>
            <a:r>
              <a:rPr lang="ru-RU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ПРОБЛЕМ</a:t>
            </a:r>
          </a:p>
          <a:p>
            <a:pPr>
              <a:lnSpc>
                <a:spcPct val="170000"/>
              </a:lnSpc>
            </a:pP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31" name="Схема 30"/>
          <p:cNvGraphicFramePr/>
          <p:nvPr>
            <p:extLst>
              <p:ext uri="{D42A27DB-BD31-4B8C-83A1-F6EECF244321}">
                <p14:modId xmlns:p14="http://schemas.microsoft.com/office/powerpoint/2010/main" val="1709402929"/>
              </p:ext>
            </p:extLst>
          </p:nvPr>
        </p:nvGraphicFramePr>
        <p:xfrm>
          <a:off x="1205110" y="1988840"/>
          <a:ext cx="54006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Овал 2"/>
          <p:cNvSpPr/>
          <p:nvPr/>
        </p:nvSpPr>
        <p:spPr>
          <a:xfrm>
            <a:off x="3131840" y="2319824"/>
            <a:ext cx="1543562" cy="97152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Департамент Образования и науки КО</a:t>
            </a:r>
            <a:endParaRPr lang="ru-RU" sz="11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555776" y="4077072"/>
            <a:ext cx="2736304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образования АКМО</a:t>
            </a:r>
            <a:endParaRPr lang="ru-RU" sz="12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11760" y="5805264"/>
            <a:ext cx="3240360" cy="5760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«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Звёздненская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СОШ»</a:t>
            </a:r>
            <a:endParaRPr lang="ru-RU" sz="12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12-конечная звезда 6"/>
          <p:cNvSpPr/>
          <p:nvPr/>
        </p:nvSpPr>
        <p:spPr>
          <a:xfrm>
            <a:off x="2339752" y="5024850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" name="12-конечная звезда 9"/>
          <p:cNvSpPr/>
          <p:nvPr/>
        </p:nvSpPr>
        <p:spPr>
          <a:xfrm>
            <a:off x="1783212" y="5445224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" name="12-конечная звезда 10"/>
          <p:cNvSpPr/>
          <p:nvPr/>
        </p:nvSpPr>
        <p:spPr>
          <a:xfrm>
            <a:off x="3753573" y="5012456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2" name="12-конечная звезда 11"/>
          <p:cNvSpPr/>
          <p:nvPr/>
        </p:nvSpPr>
        <p:spPr>
          <a:xfrm>
            <a:off x="3044240" y="5284988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3" name="12-конечная звезда 12"/>
          <p:cNvSpPr/>
          <p:nvPr/>
        </p:nvSpPr>
        <p:spPr>
          <a:xfrm>
            <a:off x="4354294" y="5284988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4" name="12-конечная звезда 13"/>
          <p:cNvSpPr/>
          <p:nvPr/>
        </p:nvSpPr>
        <p:spPr>
          <a:xfrm>
            <a:off x="4968044" y="5012456"/>
            <a:ext cx="648072" cy="520276"/>
          </a:xfrm>
          <a:prstGeom prst="star12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8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475656" y="1340768"/>
            <a:ext cx="194421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Проблема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3386" y="548680"/>
            <a:ext cx="4854213" cy="461665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4F81BD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</a:rPr>
              <a:t>Анализ проблем «5 почему?»</a:t>
            </a:r>
          </a:p>
        </p:txBody>
      </p:sp>
      <p:sp>
        <p:nvSpPr>
          <p:cNvPr id="9" name="Овал 8"/>
          <p:cNvSpPr/>
          <p:nvPr/>
        </p:nvSpPr>
        <p:spPr>
          <a:xfrm>
            <a:off x="3635896" y="1340768"/>
            <a:ext cx="2448272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</a:rPr>
              <a:t>Первопричина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372200" y="1317576"/>
            <a:ext cx="194421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Решение  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08498"/>
              </p:ext>
            </p:extLst>
          </p:nvPr>
        </p:nvGraphicFramePr>
        <p:xfrm>
          <a:off x="1475656" y="1988843"/>
          <a:ext cx="6912768" cy="397554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04256"/>
                <a:gridCol w="2304256"/>
                <a:gridCol w="2304256"/>
              </a:tblGrid>
              <a:tr h="633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Трудности в определении темы дня</a:t>
                      </a: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00" b="0" dirty="0" smtClean="0">
                          <a:latin typeface="+mn-lt"/>
                          <a:cs typeface="Arial" charset="0"/>
                        </a:rPr>
                        <a:t>Отсутствие алгоритмов деятельности и визуализации материала в центрах активности </a:t>
                      </a:r>
                      <a:endParaRPr lang="ru-RU" altLang="ru-RU" sz="1000" b="0" dirty="0" smtClean="0">
                        <a:latin typeface="+mn-lt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Разработка визуальных карточек-подсказок</a:t>
                      </a:r>
                      <a:endParaRPr kumimoji="0" lang="ru-RU" alt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62457">
                <a:tc>
                  <a:txBody>
                    <a:bodyPr/>
                    <a:lstStyle/>
                    <a:p>
                      <a:pPr fontAlgn="t"/>
                      <a:r>
                        <a:rPr lang="ru-RU" sz="900" dirty="0" smtClean="0"/>
                        <a:t>Вмешательство педагога в самостоятельную работу детей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Несоблюдение педагогами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требований к созданию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развивающей </a:t>
                      </a:r>
                      <a:r>
                        <a:rPr kumimoji="0" lang="ru-RU" altLang="ru-RU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предметнопространствненной</a:t>
                      </a: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 среды 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соответствии с ФГОС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Проведение тематического мастер-класса для педагогов ДОУ, разъясняющего роль педагога (в качестве модератора, ассистента или помощника)</a:t>
                      </a: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21321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Трудности детей в планировании собственной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Отсутствие условий 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мотивации у дошкольников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для проявления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самостоятельной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деятельности в центрах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активности.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Обучение детей планирующей деятельности в деловой игре «Я выбираю» </a:t>
                      </a: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0625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Не все центры активности востребованы дошкольниками в равной степени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- Материалы в центрах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активности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недостаточно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систематизированы</a:t>
                      </a:r>
                      <a:endParaRPr kumimoji="0" lang="ru-RU" alt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Дооснащение непопулярных центров активности разнообразными материалами для повышения  привлекательности этих центров с учетом темы недели</a:t>
                      </a:r>
                    </a:p>
                  </a:txBody>
                  <a:tcPr/>
                </a:tc>
              </a:tr>
              <a:tr h="915908">
                <a:tc>
                  <a:txBody>
                    <a:bodyPr/>
                    <a:lstStyle/>
                    <a:p>
                      <a:r>
                        <a:rPr lang="ru-RU" sz="900" dirty="0" err="1" smtClean="0"/>
                        <a:t>Несформированность</a:t>
                      </a:r>
                      <a:r>
                        <a:rPr lang="ru-RU" sz="900" dirty="0" smtClean="0"/>
                        <a:t> умений фиксировать результаты своей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Несформированность</a:t>
                      </a:r>
                      <a:endParaRPr kumimoji="0" lang="ru-RU" alt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навыков самостоятельной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деятельности</a:t>
                      </a:r>
                      <a:endParaRPr kumimoji="0" lang="ru-RU" alt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Использование детьми доски задач для развития умений фиксировать результаты своей деятельности</a:t>
                      </a: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702218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867"/>
      </a:hlink>
      <a:folHlink>
        <a:srgbClr val="205867"/>
      </a:folHlink>
    </a:clrScheme>
    <a:fontScheme name="для шаблонов синий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презентации - 1</Template>
  <TotalTime>3793</TotalTime>
  <Words>1578</Words>
  <Application>Microsoft Office PowerPoint</Application>
  <PresentationFormat>Экран (4:3)</PresentationFormat>
  <Paragraphs>375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1_Тема Office</vt:lpstr>
      <vt:lpstr>Презентация PowerPoint</vt:lpstr>
      <vt:lpstr>КАРТОЧКА ПРОЕКТА</vt:lpstr>
      <vt:lpstr>     ЦЕЛЬ И РЕЗУЛЬТАТЫ ПРОЕКТА</vt:lpstr>
      <vt:lpstr>КОМАНДА ПРОЕКТА</vt:lpstr>
      <vt:lpstr>КОМАНДА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ДОРОЖНАЯ КАРТА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Директор</dc:creator>
  <cp:lastModifiedBy>Олеся Ивановна</cp:lastModifiedBy>
  <cp:revision>301</cp:revision>
  <cp:lastPrinted>2020-01-22T06:56:22Z</cp:lastPrinted>
  <dcterms:created xsi:type="dcterms:W3CDTF">2018-09-20T13:37:06Z</dcterms:created>
  <dcterms:modified xsi:type="dcterms:W3CDTF">2022-10-07T16:19:17Z</dcterms:modified>
</cp:coreProperties>
</file>