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87" r:id="rId2"/>
    <p:sldId id="278" r:id="rId3"/>
    <p:sldId id="279" r:id="rId4"/>
    <p:sldId id="280" r:id="rId5"/>
    <p:sldId id="288" r:id="rId6"/>
    <p:sldId id="258" r:id="rId7"/>
    <p:sldId id="259" r:id="rId8"/>
    <p:sldId id="286" r:id="rId9"/>
    <p:sldId id="261" r:id="rId10"/>
    <p:sldId id="285" r:id="rId11"/>
    <p:sldId id="290" r:id="rId12"/>
    <p:sldId id="289" r:id="rId13"/>
    <p:sldId id="291" r:id="rId14"/>
    <p:sldId id="292" r:id="rId15"/>
    <p:sldId id="293" r:id="rId16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BE"/>
    <a:srgbClr val="FFC7C6"/>
    <a:srgbClr val="C9F3FF"/>
    <a:srgbClr val="E2D7F2"/>
    <a:srgbClr val="9BBB59"/>
    <a:srgbClr val="EEFED7"/>
    <a:srgbClr val="FFD3D3"/>
    <a:srgbClr val="C3F1FF"/>
    <a:srgbClr val="CDBBE9"/>
    <a:srgbClr val="FFB0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26" autoAdjust="0"/>
    <p:restoredTop sz="94660"/>
  </p:normalViewPr>
  <p:slideViewPr>
    <p:cSldViewPr>
      <p:cViewPr>
        <p:scale>
          <a:sx n="94" d="100"/>
          <a:sy n="94" d="100"/>
        </p:scale>
        <p:origin x="-11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5E4052-DCE2-4ADD-9E3F-6B0B57A5EDD6}" type="doc">
      <dgm:prSet loTypeId="urn:microsoft.com/office/officeart/2005/8/layout/pyramid2" loCatId="pyramid" qsTypeId="urn:microsoft.com/office/officeart/2005/8/quickstyle/3d4" qsCatId="3D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EFE73A92-AF2D-481D-94AF-9CD96FFBDF6C}">
      <dgm:prSet custT="1"/>
      <dgm:spPr/>
      <dgm:t>
        <a:bodyPr/>
        <a:lstStyle/>
        <a:p>
          <a:pPr rtl="0"/>
          <a:r>
            <a:rPr lang="ru-RU" sz="1100" baseline="0" smtClean="0">
              <a:effectLst/>
            </a:rPr>
            <a:t>Отсутствие чёткого алгоритма действий для сотрудников.</a:t>
          </a:r>
          <a:endParaRPr lang="ru-RU" sz="1100" b="0" i="0" u="none" dirty="0"/>
        </a:p>
      </dgm:t>
    </dgm:pt>
    <dgm:pt modelId="{CE9359D4-53CC-4ECC-9C5F-84591D6DE118}" type="parTrans" cxnId="{EAB7A644-0F13-4080-9765-F26AA88E7021}">
      <dgm:prSet/>
      <dgm:spPr/>
      <dgm:t>
        <a:bodyPr/>
        <a:lstStyle/>
        <a:p>
          <a:endParaRPr lang="ru-RU"/>
        </a:p>
      </dgm:t>
    </dgm:pt>
    <dgm:pt modelId="{623EEBBA-FF2F-463D-ACFB-7FD50443DAE0}" type="sibTrans" cxnId="{EAB7A644-0F13-4080-9765-F26AA88E7021}">
      <dgm:prSet/>
      <dgm:spPr/>
      <dgm:t>
        <a:bodyPr/>
        <a:lstStyle/>
        <a:p>
          <a:endParaRPr lang="ru-RU"/>
        </a:p>
      </dgm:t>
    </dgm:pt>
    <dgm:pt modelId="{4BCAE1B5-229A-4EB8-8190-02BACA1F2E78}">
      <dgm:prSet custT="1"/>
      <dgm:spPr/>
      <dgm:t>
        <a:bodyPr/>
        <a:lstStyle/>
        <a:p>
          <a:pPr rtl="0"/>
          <a:r>
            <a:rPr lang="ru-RU" sz="1100" baseline="0" smtClean="0">
              <a:effectLst/>
            </a:rPr>
            <a:t>Отсутствие доступной информации для родителей.</a:t>
          </a:r>
          <a:endParaRPr lang="ru-RU" sz="1100" b="0" i="0" u="none" dirty="0"/>
        </a:p>
      </dgm:t>
    </dgm:pt>
    <dgm:pt modelId="{7806072E-E059-4F82-8F58-58B87BD68509}" type="parTrans" cxnId="{A7EE6198-718A-492B-B6F5-7639E6885AB8}">
      <dgm:prSet/>
      <dgm:spPr/>
      <dgm:t>
        <a:bodyPr/>
        <a:lstStyle/>
        <a:p>
          <a:endParaRPr lang="ru-RU"/>
        </a:p>
      </dgm:t>
    </dgm:pt>
    <dgm:pt modelId="{FD637361-6B68-418D-A71C-F326AAEB144E}" type="sibTrans" cxnId="{A7EE6198-718A-492B-B6F5-7639E6885AB8}">
      <dgm:prSet/>
      <dgm:spPr/>
      <dgm:t>
        <a:bodyPr/>
        <a:lstStyle/>
        <a:p>
          <a:endParaRPr lang="ru-RU"/>
        </a:p>
      </dgm:t>
    </dgm:pt>
    <dgm:pt modelId="{539B2B48-12C9-4B6C-9AEE-B8B198F74A96}">
      <dgm:prSet custT="1"/>
      <dgm:spPr/>
      <dgm:t>
        <a:bodyPr/>
        <a:lstStyle/>
        <a:p>
          <a:pPr rtl="0"/>
          <a:r>
            <a:rPr lang="ru-RU" sz="1100" b="0" i="0" u="none" baseline="0" dirty="0" smtClean="0"/>
            <a:t>Наличие конфликтных ситуация</a:t>
          </a:r>
          <a:endParaRPr lang="ru-RU" sz="1100" b="0" i="0" u="none" dirty="0"/>
        </a:p>
      </dgm:t>
    </dgm:pt>
    <dgm:pt modelId="{E4613B9E-866C-4F52-914E-0199D67ED782}" type="parTrans" cxnId="{693EE054-0B32-4C11-A351-27E558898FA2}">
      <dgm:prSet/>
      <dgm:spPr/>
      <dgm:t>
        <a:bodyPr/>
        <a:lstStyle/>
        <a:p>
          <a:endParaRPr lang="ru-RU"/>
        </a:p>
      </dgm:t>
    </dgm:pt>
    <dgm:pt modelId="{573326D5-D0FA-4AAA-8D0A-C2B315A40675}" type="sibTrans" cxnId="{693EE054-0B32-4C11-A351-27E558898FA2}">
      <dgm:prSet/>
      <dgm:spPr/>
      <dgm:t>
        <a:bodyPr/>
        <a:lstStyle/>
        <a:p>
          <a:endParaRPr lang="ru-RU"/>
        </a:p>
      </dgm:t>
    </dgm:pt>
    <dgm:pt modelId="{7D37009F-49F7-4FFD-A34A-1BCB52FB4C38}">
      <dgm:prSet custT="1"/>
      <dgm:spPr/>
      <dgm:t>
        <a:bodyPr/>
        <a:lstStyle/>
        <a:p>
          <a:pPr rtl="0"/>
          <a:r>
            <a:rPr lang="ru-RU" sz="1100" b="0" i="0" u="none" baseline="0" dirty="0" smtClean="0"/>
            <a:t>Большие временные затраты</a:t>
          </a:r>
          <a:endParaRPr lang="ru-RU" sz="1100" b="0" i="0" u="none" dirty="0"/>
        </a:p>
      </dgm:t>
    </dgm:pt>
    <dgm:pt modelId="{95AE37EE-E267-414E-92E9-9F2EAA422852}" type="parTrans" cxnId="{E46DFF5F-B140-41FE-ACFA-D7854B7CF971}">
      <dgm:prSet/>
      <dgm:spPr/>
      <dgm:t>
        <a:bodyPr/>
        <a:lstStyle/>
        <a:p>
          <a:endParaRPr lang="ru-RU"/>
        </a:p>
      </dgm:t>
    </dgm:pt>
    <dgm:pt modelId="{866EA7FE-804A-4E85-8189-6669122FBE6A}" type="sibTrans" cxnId="{E46DFF5F-B140-41FE-ACFA-D7854B7CF971}">
      <dgm:prSet/>
      <dgm:spPr/>
      <dgm:t>
        <a:bodyPr/>
        <a:lstStyle/>
        <a:p>
          <a:endParaRPr lang="ru-RU"/>
        </a:p>
      </dgm:t>
    </dgm:pt>
    <dgm:pt modelId="{3AE5B379-4D07-4B62-866A-DBC7015F613A}">
      <dgm:prSet custT="1"/>
      <dgm:spPr/>
      <dgm:t>
        <a:bodyPr/>
        <a:lstStyle/>
        <a:p>
          <a:pPr rtl="0"/>
          <a:r>
            <a:rPr lang="ru-RU" sz="1050" baseline="0" dirty="0" smtClean="0">
              <a:effectLst/>
            </a:rPr>
            <a:t>Отсутствие графика приема документов</a:t>
          </a:r>
          <a:r>
            <a:rPr lang="ru-RU" sz="700" baseline="0" dirty="0" smtClean="0">
              <a:effectLst/>
            </a:rPr>
            <a:t>.</a:t>
          </a:r>
          <a:endParaRPr lang="ru-RU" sz="700" b="0" i="0" u="none" dirty="0"/>
        </a:p>
      </dgm:t>
    </dgm:pt>
    <dgm:pt modelId="{5AE49D63-A447-48A9-A24F-FDB23B275172}" type="parTrans" cxnId="{162C4FD0-5349-4829-A067-45B165E06269}">
      <dgm:prSet/>
      <dgm:spPr/>
      <dgm:t>
        <a:bodyPr/>
        <a:lstStyle/>
        <a:p>
          <a:endParaRPr lang="ru-RU"/>
        </a:p>
      </dgm:t>
    </dgm:pt>
    <dgm:pt modelId="{466DB700-7081-4943-8C60-F53061F5A015}" type="sibTrans" cxnId="{162C4FD0-5349-4829-A067-45B165E06269}">
      <dgm:prSet/>
      <dgm:spPr/>
      <dgm:t>
        <a:bodyPr/>
        <a:lstStyle/>
        <a:p>
          <a:endParaRPr lang="ru-RU"/>
        </a:p>
      </dgm:t>
    </dgm:pt>
    <dgm:pt modelId="{A80F646D-A8C6-4E63-A353-927887E6C872}" type="pres">
      <dgm:prSet presAssocID="{5F5E4052-DCE2-4ADD-9E3F-6B0B57A5EDD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E57E39F-BADE-4ACB-9F3C-E18F1A7CA45A}" type="pres">
      <dgm:prSet presAssocID="{5F5E4052-DCE2-4ADD-9E3F-6B0B57A5EDD6}" presName="pyramid" presStyleLbl="node1" presStyleIdx="0" presStyleCnt="1" custLinFactNeighborX="4353" custLinFactNeighborY="-6973"/>
      <dgm:spPr>
        <a:scene3d>
          <a:camera prst="orthographicFront"/>
          <a:lightRig rig="chilly" dir="t"/>
        </a:scene3d>
        <a:sp3d prstMaterial="translucentPowder"/>
      </dgm:spPr>
      <dgm:t>
        <a:bodyPr/>
        <a:lstStyle/>
        <a:p>
          <a:endParaRPr lang="ru-RU"/>
        </a:p>
      </dgm:t>
    </dgm:pt>
    <dgm:pt modelId="{91F7DC91-E5B4-4297-94D3-F315014CAEE9}" type="pres">
      <dgm:prSet presAssocID="{5F5E4052-DCE2-4ADD-9E3F-6B0B57A5EDD6}" presName="theList" presStyleCnt="0"/>
      <dgm:spPr/>
      <dgm:t>
        <a:bodyPr/>
        <a:lstStyle/>
        <a:p>
          <a:endParaRPr lang="ru-RU"/>
        </a:p>
      </dgm:t>
    </dgm:pt>
    <dgm:pt modelId="{E0F3E62F-9581-44DB-8C93-9ADF125605E3}" type="pres">
      <dgm:prSet presAssocID="{EFE73A92-AF2D-481D-94AF-9CD96FFBDF6C}" presName="aNode" presStyleLbl="fgAcc1" presStyleIdx="0" presStyleCnt="5" custScaleY="15331" custLinFactY="66913" custLinFactNeighborX="487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250C8F-0160-4F84-871E-37082C0CF6A7}" type="pres">
      <dgm:prSet presAssocID="{EFE73A92-AF2D-481D-94AF-9CD96FFBDF6C}" presName="aSpace" presStyleCnt="0"/>
      <dgm:spPr/>
      <dgm:t>
        <a:bodyPr/>
        <a:lstStyle/>
        <a:p>
          <a:endParaRPr lang="ru-RU"/>
        </a:p>
      </dgm:t>
    </dgm:pt>
    <dgm:pt modelId="{5ECE2798-1C5C-433A-9920-973FC0A2F102}" type="pres">
      <dgm:prSet presAssocID="{4BCAE1B5-229A-4EB8-8190-02BACA1F2E78}" presName="aNode" presStyleLbl="fgAcc1" presStyleIdx="1" presStyleCnt="5" custScaleY="13162" custLinFactY="55010" custLinFactNeighborX="487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A310C-7DD7-4237-999F-D792C1724097}" type="pres">
      <dgm:prSet presAssocID="{4BCAE1B5-229A-4EB8-8190-02BACA1F2E78}" presName="aSpace" presStyleCnt="0"/>
      <dgm:spPr/>
      <dgm:t>
        <a:bodyPr/>
        <a:lstStyle/>
        <a:p>
          <a:endParaRPr lang="ru-RU"/>
        </a:p>
      </dgm:t>
    </dgm:pt>
    <dgm:pt modelId="{6ED3FA25-44D2-464D-8EBD-1FEF0D3BF8F0}" type="pres">
      <dgm:prSet presAssocID="{539B2B48-12C9-4B6C-9AEE-B8B198F74A96}" presName="aNode" presStyleLbl="fgAcc1" presStyleIdx="2" presStyleCnt="5" custScaleY="10239" custLinFactY="64740" custLinFactNeighborX="471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961FAB-023E-4FB9-9581-1AE0479FE350}" type="pres">
      <dgm:prSet presAssocID="{539B2B48-12C9-4B6C-9AEE-B8B198F74A96}" presName="aSpace" presStyleCnt="0"/>
      <dgm:spPr/>
      <dgm:t>
        <a:bodyPr/>
        <a:lstStyle/>
        <a:p>
          <a:endParaRPr lang="ru-RU"/>
        </a:p>
      </dgm:t>
    </dgm:pt>
    <dgm:pt modelId="{BA32A54A-8E60-4EC6-B94F-44145B9F7AEC}" type="pres">
      <dgm:prSet presAssocID="{7D37009F-49F7-4FFD-A34A-1BCB52FB4C38}" presName="aNode" presStyleLbl="fgAcc1" presStyleIdx="3" presStyleCnt="5" custScaleY="12542" custLinFactY="29740" custLinFactNeighborX="487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C7F03-D159-4B26-8BE6-2F96AB17F7C7}" type="pres">
      <dgm:prSet presAssocID="{7D37009F-49F7-4FFD-A34A-1BCB52FB4C38}" presName="aSpace" presStyleCnt="0"/>
      <dgm:spPr/>
      <dgm:t>
        <a:bodyPr/>
        <a:lstStyle/>
        <a:p>
          <a:endParaRPr lang="ru-RU"/>
        </a:p>
      </dgm:t>
    </dgm:pt>
    <dgm:pt modelId="{F9BAA10E-F56E-47EE-A95F-EF1FA0D98CA6}" type="pres">
      <dgm:prSet presAssocID="{3AE5B379-4D07-4B62-866A-DBC7015F613A}" presName="aNode" presStyleLbl="fgAcc1" presStyleIdx="4" presStyleCnt="5" custScaleY="13162" custLinFactNeighborX="4871" custLinFactNeighborY="50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CB92F-84B4-4BA3-B93E-A42C3A890C9B}" type="pres">
      <dgm:prSet presAssocID="{3AE5B379-4D07-4B62-866A-DBC7015F613A}" presName="aSpace" presStyleCnt="0"/>
      <dgm:spPr/>
    </dgm:pt>
  </dgm:ptLst>
  <dgm:cxnLst>
    <dgm:cxn modelId="{E46DFF5F-B140-41FE-ACFA-D7854B7CF971}" srcId="{5F5E4052-DCE2-4ADD-9E3F-6B0B57A5EDD6}" destId="{7D37009F-49F7-4FFD-A34A-1BCB52FB4C38}" srcOrd="3" destOrd="0" parTransId="{95AE37EE-E267-414E-92E9-9F2EAA422852}" sibTransId="{866EA7FE-804A-4E85-8189-6669122FBE6A}"/>
    <dgm:cxn modelId="{A7EE6198-718A-492B-B6F5-7639E6885AB8}" srcId="{5F5E4052-DCE2-4ADD-9E3F-6B0B57A5EDD6}" destId="{4BCAE1B5-229A-4EB8-8190-02BACA1F2E78}" srcOrd="1" destOrd="0" parTransId="{7806072E-E059-4F82-8F58-58B87BD68509}" sibTransId="{FD637361-6B68-418D-A71C-F326AAEB144E}"/>
    <dgm:cxn modelId="{79E7FF81-0726-4357-8760-E7F22B67B202}" type="presOf" srcId="{539B2B48-12C9-4B6C-9AEE-B8B198F74A96}" destId="{6ED3FA25-44D2-464D-8EBD-1FEF0D3BF8F0}" srcOrd="0" destOrd="0" presId="urn:microsoft.com/office/officeart/2005/8/layout/pyramid2"/>
    <dgm:cxn modelId="{162C4FD0-5349-4829-A067-45B165E06269}" srcId="{5F5E4052-DCE2-4ADD-9E3F-6B0B57A5EDD6}" destId="{3AE5B379-4D07-4B62-866A-DBC7015F613A}" srcOrd="4" destOrd="0" parTransId="{5AE49D63-A447-48A9-A24F-FDB23B275172}" sibTransId="{466DB700-7081-4943-8C60-F53061F5A015}"/>
    <dgm:cxn modelId="{6979EDC7-6886-435D-A051-F56E3FE94287}" type="presOf" srcId="{3AE5B379-4D07-4B62-866A-DBC7015F613A}" destId="{F9BAA10E-F56E-47EE-A95F-EF1FA0D98CA6}" srcOrd="0" destOrd="0" presId="urn:microsoft.com/office/officeart/2005/8/layout/pyramid2"/>
    <dgm:cxn modelId="{EAB7A644-0F13-4080-9765-F26AA88E7021}" srcId="{5F5E4052-DCE2-4ADD-9E3F-6B0B57A5EDD6}" destId="{EFE73A92-AF2D-481D-94AF-9CD96FFBDF6C}" srcOrd="0" destOrd="0" parTransId="{CE9359D4-53CC-4ECC-9C5F-84591D6DE118}" sibTransId="{623EEBBA-FF2F-463D-ACFB-7FD50443DAE0}"/>
    <dgm:cxn modelId="{0C9490F0-DF18-45F5-BDFA-B7EF827D097C}" type="presOf" srcId="{5F5E4052-DCE2-4ADD-9E3F-6B0B57A5EDD6}" destId="{A80F646D-A8C6-4E63-A353-927887E6C872}" srcOrd="0" destOrd="0" presId="urn:microsoft.com/office/officeart/2005/8/layout/pyramid2"/>
    <dgm:cxn modelId="{7E9CCE86-14A2-4373-9EAC-1F4460440679}" type="presOf" srcId="{EFE73A92-AF2D-481D-94AF-9CD96FFBDF6C}" destId="{E0F3E62F-9581-44DB-8C93-9ADF125605E3}" srcOrd="0" destOrd="0" presId="urn:microsoft.com/office/officeart/2005/8/layout/pyramid2"/>
    <dgm:cxn modelId="{4F3E7382-2947-4C87-8BD9-B1E36B85CE08}" type="presOf" srcId="{7D37009F-49F7-4FFD-A34A-1BCB52FB4C38}" destId="{BA32A54A-8E60-4EC6-B94F-44145B9F7AEC}" srcOrd="0" destOrd="0" presId="urn:microsoft.com/office/officeart/2005/8/layout/pyramid2"/>
    <dgm:cxn modelId="{693EE054-0B32-4C11-A351-27E558898FA2}" srcId="{5F5E4052-DCE2-4ADD-9E3F-6B0B57A5EDD6}" destId="{539B2B48-12C9-4B6C-9AEE-B8B198F74A96}" srcOrd="2" destOrd="0" parTransId="{E4613B9E-866C-4F52-914E-0199D67ED782}" sibTransId="{573326D5-D0FA-4AAA-8D0A-C2B315A40675}"/>
    <dgm:cxn modelId="{6E72FC0F-E806-45A1-A2D9-8E1965CF2EC8}" type="presOf" srcId="{4BCAE1B5-229A-4EB8-8190-02BACA1F2E78}" destId="{5ECE2798-1C5C-433A-9920-973FC0A2F102}" srcOrd="0" destOrd="0" presId="urn:microsoft.com/office/officeart/2005/8/layout/pyramid2"/>
    <dgm:cxn modelId="{430D2855-1BB8-4EF6-A840-A9C9E1DF2D6B}" type="presParOf" srcId="{A80F646D-A8C6-4E63-A353-927887E6C872}" destId="{BE57E39F-BADE-4ACB-9F3C-E18F1A7CA45A}" srcOrd="0" destOrd="0" presId="urn:microsoft.com/office/officeart/2005/8/layout/pyramid2"/>
    <dgm:cxn modelId="{4C69CDE5-551C-492D-8C26-41B46F02B9CC}" type="presParOf" srcId="{A80F646D-A8C6-4E63-A353-927887E6C872}" destId="{91F7DC91-E5B4-4297-94D3-F315014CAEE9}" srcOrd="1" destOrd="0" presId="urn:microsoft.com/office/officeart/2005/8/layout/pyramid2"/>
    <dgm:cxn modelId="{8EFC0F77-4FD0-434E-A3F0-55C877FB0515}" type="presParOf" srcId="{91F7DC91-E5B4-4297-94D3-F315014CAEE9}" destId="{E0F3E62F-9581-44DB-8C93-9ADF125605E3}" srcOrd="0" destOrd="0" presId="urn:microsoft.com/office/officeart/2005/8/layout/pyramid2"/>
    <dgm:cxn modelId="{0A23A977-A6DF-4B15-8E6F-F958A2EFD93F}" type="presParOf" srcId="{91F7DC91-E5B4-4297-94D3-F315014CAEE9}" destId="{40250C8F-0160-4F84-871E-37082C0CF6A7}" srcOrd="1" destOrd="0" presId="urn:microsoft.com/office/officeart/2005/8/layout/pyramid2"/>
    <dgm:cxn modelId="{7AAE03EA-35E2-43C9-8BF3-30ABC950078C}" type="presParOf" srcId="{91F7DC91-E5B4-4297-94D3-F315014CAEE9}" destId="{5ECE2798-1C5C-433A-9920-973FC0A2F102}" srcOrd="2" destOrd="0" presId="urn:microsoft.com/office/officeart/2005/8/layout/pyramid2"/>
    <dgm:cxn modelId="{0C005C4E-8004-4FAA-8B86-FFCC400F0870}" type="presParOf" srcId="{91F7DC91-E5B4-4297-94D3-F315014CAEE9}" destId="{EEBA310C-7DD7-4237-999F-D792C1724097}" srcOrd="3" destOrd="0" presId="urn:microsoft.com/office/officeart/2005/8/layout/pyramid2"/>
    <dgm:cxn modelId="{E5F97EB3-DDF0-4918-95D1-AD0D64404619}" type="presParOf" srcId="{91F7DC91-E5B4-4297-94D3-F315014CAEE9}" destId="{6ED3FA25-44D2-464D-8EBD-1FEF0D3BF8F0}" srcOrd="4" destOrd="0" presId="urn:microsoft.com/office/officeart/2005/8/layout/pyramid2"/>
    <dgm:cxn modelId="{8F34694E-12B7-45A7-8B3B-9965DDBBC18E}" type="presParOf" srcId="{91F7DC91-E5B4-4297-94D3-F315014CAEE9}" destId="{9E961FAB-023E-4FB9-9581-1AE0479FE350}" srcOrd="5" destOrd="0" presId="urn:microsoft.com/office/officeart/2005/8/layout/pyramid2"/>
    <dgm:cxn modelId="{7609F382-F753-4DC7-BC47-13F7C3509956}" type="presParOf" srcId="{91F7DC91-E5B4-4297-94D3-F315014CAEE9}" destId="{BA32A54A-8E60-4EC6-B94F-44145B9F7AEC}" srcOrd="6" destOrd="0" presId="urn:microsoft.com/office/officeart/2005/8/layout/pyramid2"/>
    <dgm:cxn modelId="{FEE7A069-CA03-4BCF-B5F0-436533BA8398}" type="presParOf" srcId="{91F7DC91-E5B4-4297-94D3-F315014CAEE9}" destId="{669C7F03-D159-4B26-8BE6-2F96AB17F7C7}" srcOrd="7" destOrd="0" presId="urn:microsoft.com/office/officeart/2005/8/layout/pyramid2"/>
    <dgm:cxn modelId="{CBBE1BA5-0892-48AB-9559-8937C318F09F}" type="presParOf" srcId="{91F7DC91-E5B4-4297-94D3-F315014CAEE9}" destId="{F9BAA10E-F56E-47EE-A95F-EF1FA0D98CA6}" srcOrd="8" destOrd="0" presId="urn:microsoft.com/office/officeart/2005/8/layout/pyramid2"/>
    <dgm:cxn modelId="{E7D0E183-B361-4309-8373-DDBAC5E6ABB4}" type="presParOf" srcId="{91F7DC91-E5B4-4297-94D3-F315014CAEE9}" destId="{24BCB92F-84B4-4BA3-B93E-A42C3A890C9B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68CF59-4A5D-41B4-8507-6DB371D84FBB}" type="doc">
      <dgm:prSet loTypeId="urn:microsoft.com/office/officeart/2005/8/layout/pyramid1" loCatId="pyramid" qsTypeId="urn:microsoft.com/office/officeart/2005/8/quickstyle/3d4" qsCatId="3D" csTypeId="urn:microsoft.com/office/officeart/2005/8/colors/accent1_4" csCatId="accent1" phldr="1"/>
      <dgm:spPr/>
    </dgm:pt>
    <dgm:pt modelId="{57D87487-D6BA-402F-B839-4168D3E1E8A9}">
      <dgm:prSet phldrT="[Текст]"/>
      <dgm:spPr/>
      <dgm:t>
        <a:bodyPr/>
        <a:lstStyle/>
        <a:p>
          <a:endParaRPr lang="ru-RU" dirty="0"/>
        </a:p>
      </dgm:t>
    </dgm:pt>
    <dgm:pt modelId="{93ACFC50-AF99-4B74-A128-EC9C9AD6E3C6}" type="parTrans" cxnId="{F653AB84-2E31-43A8-A14D-FAF04B8FA28B}">
      <dgm:prSet/>
      <dgm:spPr/>
      <dgm:t>
        <a:bodyPr/>
        <a:lstStyle/>
        <a:p>
          <a:endParaRPr lang="ru-RU"/>
        </a:p>
      </dgm:t>
    </dgm:pt>
    <dgm:pt modelId="{38C3755F-C8E5-4DAC-B9E1-53C793873CA8}" type="sibTrans" cxnId="{F653AB84-2E31-43A8-A14D-FAF04B8FA28B}">
      <dgm:prSet/>
      <dgm:spPr/>
      <dgm:t>
        <a:bodyPr/>
        <a:lstStyle/>
        <a:p>
          <a:endParaRPr lang="ru-RU"/>
        </a:p>
      </dgm:t>
    </dgm:pt>
    <dgm:pt modelId="{8175C9F3-8EB7-435C-BAC4-9E36E5A29748}">
      <dgm:prSet phldrT="[Текст]"/>
      <dgm:spPr/>
      <dgm:t>
        <a:bodyPr/>
        <a:lstStyle/>
        <a:p>
          <a:endParaRPr lang="ru-RU" dirty="0"/>
        </a:p>
      </dgm:t>
    </dgm:pt>
    <dgm:pt modelId="{FF578B99-EDCC-4E78-B39A-E1B3C5A47EEE}" type="parTrans" cxnId="{9F59F6A5-D4BA-4D27-8EE7-2B0674B3C66C}">
      <dgm:prSet/>
      <dgm:spPr/>
      <dgm:t>
        <a:bodyPr/>
        <a:lstStyle/>
        <a:p>
          <a:endParaRPr lang="ru-RU"/>
        </a:p>
      </dgm:t>
    </dgm:pt>
    <dgm:pt modelId="{4101BD87-2E9A-45A4-9617-42F8AECC0643}" type="sibTrans" cxnId="{9F59F6A5-D4BA-4D27-8EE7-2B0674B3C66C}">
      <dgm:prSet/>
      <dgm:spPr/>
      <dgm:t>
        <a:bodyPr/>
        <a:lstStyle/>
        <a:p>
          <a:endParaRPr lang="ru-RU"/>
        </a:p>
      </dgm:t>
    </dgm:pt>
    <dgm:pt modelId="{3A5DCC4F-787F-4697-A3DD-CFFD5EEBC088}">
      <dgm:prSet phldrT="[Текст]"/>
      <dgm:spPr/>
      <dgm:t>
        <a:bodyPr/>
        <a:lstStyle/>
        <a:p>
          <a:endParaRPr lang="ru-RU" dirty="0"/>
        </a:p>
      </dgm:t>
    </dgm:pt>
    <dgm:pt modelId="{CF5E0DAD-3170-4E3F-8EBF-000205E1CE5D}" type="parTrans" cxnId="{75C6A04A-07FD-428A-BF7E-A037953969C9}">
      <dgm:prSet/>
      <dgm:spPr/>
      <dgm:t>
        <a:bodyPr/>
        <a:lstStyle/>
        <a:p>
          <a:endParaRPr lang="ru-RU"/>
        </a:p>
      </dgm:t>
    </dgm:pt>
    <dgm:pt modelId="{7922687A-C894-4A6E-9134-25183424B263}" type="sibTrans" cxnId="{75C6A04A-07FD-428A-BF7E-A037953969C9}">
      <dgm:prSet/>
      <dgm:spPr/>
      <dgm:t>
        <a:bodyPr/>
        <a:lstStyle/>
        <a:p>
          <a:endParaRPr lang="ru-RU"/>
        </a:p>
      </dgm:t>
    </dgm:pt>
    <dgm:pt modelId="{52B75DA3-D5E2-4EF6-BCBF-BE815A1228CE}" type="pres">
      <dgm:prSet presAssocID="{DA68CF59-4A5D-41B4-8507-6DB371D84FBB}" presName="Name0" presStyleCnt="0">
        <dgm:presLayoutVars>
          <dgm:dir/>
          <dgm:animLvl val="lvl"/>
          <dgm:resizeHandles val="exact"/>
        </dgm:presLayoutVars>
      </dgm:prSet>
      <dgm:spPr/>
    </dgm:pt>
    <dgm:pt modelId="{C059EBFE-B8E6-4C41-B8AA-02B1F10EC16A}" type="pres">
      <dgm:prSet presAssocID="{57D87487-D6BA-402F-B839-4168D3E1E8A9}" presName="Name8" presStyleCnt="0"/>
      <dgm:spPr/>
    </dgm:pt>
    <dgm:pt modelId="{8889516C-4151-4887-B28B-2C092695F419}" type="pres">
      <dgm:prSet presAssocID="{57D87487-D6BA-402F-B839-4168D3E1E8A9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38B24-1787-4D4A-BFB5-7B34D0DD66FE}" type="pres">
      <dgm:prSet presAssocID="{57D87487-D6BA-402F-B839-4168D3E1E8A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C850F5-F0FE-4AA8-8D6E-C4E9DC6E104D}" type="pres">
      <dgm:prSet presAssocID="{8175C9F3-8EB7-435C-BAC4-9E36E5A29748}" presName="Name8" presStyleCnt="0"/>
      <dgm:spPr/>
    </dgm:pt>
    <dgm:pt modelId="{10367C1D-77CE-4673-9230-70ABFB261B5B}" type="pres">
      <dgm:prSet presAssocID="{8175C9F3-8EB7-435C-BAC4-9E36E5A29748}" presName="level" presStyleLbl="node1" presStyleIdx="1" presStyleCnt="3" custLinFactNeighborX="-373" custLinFactNeighborY="-4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D73A8-6295-40B6-8BC7-F0B3A05A8092}" type="pres">
      <dgm:prSet presAssocID="{8175C9F3-8EB7-435C-BAC4-9E36E5A2974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CD0D4-7DCF-4818-9AD6-66610C1E06B6}" type="pres">
      <dgm:prSet presAssocID="{3A5DCC4F-787F-4697-A3DD-CFFD5EEBC088}" presName="Name8" presStyleCnt="0"/>
      <dgm:spPr/>
    </dgm:pt>
    <dgm:pt modelId="{10B970B0-91C5-4F7F-9584-ABDC1050CEF5}" type="pres">
      <dgm:prSet presAssocID="{3A5DCC4F-787F-4697-A3DD-CFFD5EEBC088}" presName="level" presStyleLbl="node1" presStyleIdx="2" presStyleCnt="3" custLinFactNeighborX="343" custLinFactNeighborY="33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24026D-B40A-4CAF-8B0B-BA726E6F5283}" type="pres">
      <dgm:prSet presAssocID="{3A5DCC4F-787F-4697-A3DD-CFFD5EEBC08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53AB84-2E31-43A8-A14D-FAF04B8FA28B}" srcId="{DA68CF59-4A5D-41B4-8507-6DB371D84FBB}" destId="{57D87487-D6BA-402F-B839-4168D3E1E8A9}" srcOrd="0" destOrd="0" parTransId="{93ACFC50-AF99-4B74-A128-EC9C9AD6E3C6}" sibTransId="{38C3755F-C8E5-4DAC-B9E1-53C793873CA8}"/>
    <dgm:cxn modelId="{9F59F6A5-D4BA-4D27-8EE7-2B0674B3C66C}" srcId="{DA68CF59-4A5D-41B4-8507-6DB371D84FBB}" destId="{8175C9F3-8EB7-435C-BAC4-9E36E5A29748}" srcOrd="1" destOrd="0" parTransId="{FF578B99-EDCC-4E78-B39A-E1B3C5A47EEE}" sibTransId="{4101BD87-2E9A-45A4-9617-42F8AECC0643}"/>
    <dgm:cxn modelId="{91026A50-7D48-4BF8-AF00-557EF0FA149A}" type="presOf" srcId="{57D87487-D6BA-402F-B839-4168D3E1E8A9}" destId="{F8138B24-1787-4D4A-BFB5-7B34D0DD66FE}" srcOrd="1" destOrd="0" presId="urn:microsoft.com/office/officeart/2005/8/layout/pyramid1"/>
    <dgm:cxn modelId="{C2E52041-3A47-4490-8BFD-5EC990BBCD2E}" type="presOf" srcId="{DA68CF59-4A5D-41B4-8507-6DB371D84FBB}" destId="{52B75DA3-D5E2-4EF6-BCBF-BE815A1228CE}" srcOrd="0" destOrd="0" presId="urn:microsoft.com/office/officeart/2005/8/layout/pyramid1"/>
    <dgm:cxn modelId="{60E59041-D141-4DAD-8DEE-57569E7D4B58}" type="presOf" srcId="{57D87487-D6BA-402F-B839-4168D3E1E8A9}" destId="{8889516C-4151-4887-B28B-2C092695F419}" srcOrd="0" destOrd="0" presId="urn:microsoft.com/office/officeart/2005/8/layout/pyramid1"/>
    <dgm:cxn modelId="{F6EDA01D-36BA-4A7E-A1EC-D019C61EBF28}" type="presOf" srcId="{3A5DCC4F-787F-4697-A3DD-CFFD5EEBC088}" destId="{10B970B0-91C5-4F7F-9584-ABDC1050CEF5}" srcOrd="0" destOrd="0" presId="urn:microsoft.com/office/officeart/2005/8/layout/pyramid1"/>
    <dgm:cxn modelId="{0F7CBEC8-C6FE-4BC3-A242-C422507EAE67}" type="presOf" srcId="{3A5DCC4F-787F-4697-A3DD-CFFD5EEBC088}" destId="{F824026D-B40A-4CAF-8B0B-BA726E6F5283}" srcOrd="1" destOrd="0" presId="urn:microsoft.com/office/officeart/2005/8/layout/pyramid1"/>
    <dgm:cxn modelId="{43D52A90-DFBD-4C85-8AB7-BA496767FF0C}" type="presOf" srcId="{8175C9F3-8EB7-435C-BAC4-9E36E5A29748}" destId="{10367C1D-77CE-4673-9230-70ABFB261B5B}" srcOrd="0" destOrd="0" presId="urn:microsoft.com/office/officeart/2005/8/layout/pyramid1"/>
    <dgm:cxn modelId="{81AC3A9A-C84F-4076-9979-0CDC133DCBB5}" type="presOf" srcId="{8175C9F3-8EB7-435C-BAC4-9E36E5A29748}" destId="{063D73A8-6295-40B6-8BC7-F0B3A05A8092}" srcOrd="1" destOrd="0" presId="urn:microsoft.com/office/officeart/2005/8/layout/pyramid1"/>
    <dgm:cxn modelId="{75C6A04A-07FD-428A-BF7E-A037953969C9}" srcId="{DA68CF59-4A5D-41B4-8507-6DB371D84FBB}" destId="{3A5DCC4F-787F-4697-A3DD-CFFD5EEBC088}" srcOrd="2" destOrd="0" parTransId="{CF5E0DAD-3170-4E3F-8EBF-000205E1CE5D}" sibTransId="{7922687A-C894-4A6E-9134-25183424B263}"/>
    <dgm:cxn modelId="{6CD0F75F-3479-47A4-9939-1AA8E4383B80}" type="presParOf" srcId="{52B75DA3-D5E2-4EF6-BCBF-BE815A1228CE}" destId="{C059EBFE-B8E6-4C41-B8AA-02B1F10EC16A}" srcOrd="0" destOrd="0" presId="urn:microsoft.com/office/officeart/2005/8/layout/pyramid1"/>
    <dgm:cxn modelId="{32B03653-1F3A-4304-B87A-BD40512458E2}" type="presParOf" srcId="{C059EBFE-B8E6-4C41-B8AA-02B1F10EC16A}" destId="{8889516C-4151-4887-B28B-2C092695F419}" srcOrd="0" destOrd="0" presId="urn:microsoft.com/office/officeart/2005/8/layout/pyramid1"/>
    <dgm:cxn modelId="{E4A354AF-2BB1-45C0-9253-D6D689B2AA5F}" type="presParOf" srcId="{C059EBFE-B8E6-4C41-B8AA-02B1F10EC16A}" destId="{F8138B24-1787-4D4A-BFB5-7B34D0DD66FE}" srcOrd="1" destOrd="0" presId="urn:microsoft.com/office/officeart/2005/8/layout/pyramid1"/>
    <dgm:cxn modelId="{1548856A-7FDD-4802-9A71-5540D6DAAEAB}" type="presParOf" srcId="{52B75DA3-D5E2-4EF6-BCBF-BE815A1228CE}" destId="{BAC850F5-F0FE-4AA8-8D6E-C4E9DC6E104D}" srcOrd="1" destOrd="0" presId="urn:microsoft.com/office/officeart/2005/8/layout/pyramid1"/>
    <dgm:cxn modelId="{DB949504-F116-4179-A730-07EF80E3A229}" type="presParOf" srcId="{BAC850F5-F0FE-4AA8-8D6E-C4E9DC6E104D}" destId="{10367C1D-77CE-4673-9230-70ABFB261B5B}" srcOrd="0" destOrd="0" presId="urn:microsoft.com/office/officeart/2005/8/layout/pyramid1"/>
    <dgm:cxn modelId="{D578B4EF-893E-4F13-BF12-0B6EDC1A6E38}" type="presParOf" srcId="{BAC850F5-F0FE-4AA8-8D6E-C4E9DC6E104D}" destId="{063D73A8-6295-40B6-8BC7-F0B3A05A8092}" srcOrd="1" destOrd="0" presId="urn:microsoft.com/office/officeart/2005/8/layout/pyramid1"/>
    <dgm:cxn modelId="{36144809-4E8B-4752-838D-BAEEEA785D88}" type="presParOf" srcId="{52B75DA3-D5E2-4EF6-BCBF-BE815A1228CE}" destId="{D50CD0D4-7DCF-4818-9AD6-66610C1E06B6}" srcOrd="2" destOrd="0" presId="urn:microsoft.com/office/officeart/2005/8/layout/pyramid1"/>
    <dgm:cxn modelId="{BE8F1C10-14A6-4324-AE6D-4CE303779C4E}" type="presParOf" srcId="{D50CD0D4-7DCF-4818-9AD6-66610C1E06B6}" destId="{10B970B0-91C5-4F7F-9584-ABDC1050CEF5}" srcOrd="0" destOrd="0" presId="urn:microsoft.com/office/officeart/2005/8/layout/pyramid1"/>
    <dgm:cxn modelId="{9BA5D1FF-C16A-43F4-A868-479C3D70330D}" type="presParOf" srcId="{D50CD0D4-7DCF-4818-9AD6-66610C1E06B6}" destId="{F824026D-B40A-4CAF-8B0B-BA726E6F528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7E39F-BADE-4ACB-9F3C-E18F1A7CA45A}">
      <dsp:nvSpPr>
        <dsp:cNvPr id="0" name=""/>
        <dsp:cNvSpPr/>
      </dsp:nvSpPr>
      <dsp:spPr>
        <a:xfrm>
          <a:off x="519331" y="0"/>
          <a:ext cx="4984328" cy="4984328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F3E62F-9581-44DB-8C93-9ADF125605E3}">
      <dsp:nvSpPr>
        <dsp:cNvPr id="0" name=""/>
        <dsp:cNvSpPr/>
      </dsp:nvSpPr>
      <dsp:spPr>
        <a:xfrm>
          <a:off x="2952338" y="2992608"/>
          <a:ext cx="3239813" cy="481174"/>
        </a:xfrm>
        <a:prstGeom prst="round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smtClean="0">
              <a:effectLst/>
            </a:rPr>
            <a:t>Отсутствие чёткого алгоритма действий для сотрудников.</a:t>
          </a:r>
          <a:endParaRPr lang="ru-RU" sz="1100" b="0" i="0" u="none" kern="1200" dirty="0"/>
        </a:p>
      </dsp:txBody>
      <dsp:txXfrm>
        <a:off x="2975827" y="3016097"/>
        <a:ext cx="3192835" cy="434196"/>
      </dsp:txXfrm>
    </dsp:sp>
    <dsp:sp modelId="{5ECE2798-1C5C-433A-9920-973FC0A2F102}">
      <dsp:nvSpPr>
        <dsp:cNvPr id="0" name=""/>
        <dsp:cNvSpPr/>
      </dsp:nvSpPr>
      <dsp:spPr>
        <a:xfrm>
          <a:off x="2952338" y="3492520"/>
          <a:ext cx="3239813" cy="413098"/>
        </a:xfrm>
        <a:prstGeom prst="round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smtClean="0">
              <a:effectLst/>
            </a:rPr>
            <a:t>Отсутствие доступной информации для родителей.</a:t>
          </a:r>
          <a:endParaRPr lang="ru-RU" sz="1100" b="0" i="0" u="none" kern="1200" dirty="0"/>
        </a:p>
      </dsp:txBody>
      <dsp:txXfrm>
        <a:off x="2972504" y="3512686"/>
        <a:ext cx="3199481" cy="372766"/>
      </dsp:txXfrm>
    </dsp:sp>
    <dsp:sp modelId="{6ED3FA25-44D2-464D-8EBD-1FEF0D3BF8F0}">
      <dsp:nvSpPr>
        <dsp:cNvPr id="0" name=""/>
        <dsp:cNvSpPr/>
      </dsp:nvSpPr>
      <dsp:spPr>
        <a:xfrm>
          <a:off x="2947219" y="4603322"/>
          <a:ext cx="3239813" cy="321358"/>
        </a:xfrm>
        <a:prstGeom prst="round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u="none" kern="1200" baseline="0" dirty="0" smtClean="0"/>
            <a:t>Наличие конфликтных ситуация</a:t>
          </a:r>
          <a:endParaRPr lang="ru-RU" sz="1100" b="0" i="0" u="none" kern="1200" dirty="0"/>
        </a:p>
      </dsp:txBody>
      <dsp:txXfrm>
        <a:off x="2962906" y="4619009"/>
        <a:ext cx="3208439" cy="289984"/>
      </dsp:txXfrm>
    </dsp:sp>
    <dsp:sp modelId="{BA32A54A-8E60-4EC6-B94F-44145B9F7AEC}">
      <dsp:nvSpPr>
        <dsp:cNvPr id="0" name=""/>
        <dsp:cNvSpPr/>
      </dsp:nvSpPr>
      <dsp:spPr>
        <a:xfrm>
          <a:off x="2952338" y="4218502"/>
          <a:ext cx="3239813" cy="393639"/>
        </a:xfrm>
        <a:prstGeom prst="round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u="none" kern="1200" baseline="0" dirty="0" smtClean="0"/>
            <a:t>Большие временные затраты</a:t>
          </a:r>
          <a:endParaRPr lang="ru-RU" sz="1100" b="0" i="0" u="none" kern="1200" dirty="0"/>
        </a:p>
      </dsp:txBody>
      <dsp:txXfrm>
        <a:off x="2971554" y="4237718"/>
        <a:ext cx="3201381" cy="355207"/>
      </dsp:txXfrm>
    </dsp:sp>
    <dsp:sp modelId="{F9BAA10E-F56E-47EE-A95F-EF1FA0D98CA6}">
      <dsp:nvSpPr>
        <dsp:cNvPr id="0" name=""/>
        <dsp:cNvSpPr/>
      </dsp:nvSpPr>
      <dsp:spPr>
        <a:xfrm>
          <a:off x="2952338" y="3875594"/>
          <a:ext cx="3239813" cy="413098"/>
        </a:xfrm>
        <a:prstGeom prst="round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baseline="0" dirty="0" smtClean="0">
              <a:effectLst/>
            </a:rPr>
            <a:t>Отсутствие графика приема документов</a:t>
          </a:r>
          <a:r>
            <a:rPr lang="ru-RU" sz="700" kern="1200" baseline="0" dirty="0" smtClean="0">
              <a:effectLst/>
            </a:rPr>
            <a:t>.</a:t>
          </a:r>
          <a:endParaRPr lang="ru-RU" sz="700" b="0" i="0" u="none" kern="1200" dirty="0"/>
        </a:p>
      </dsp:txBody>
      <dsp:txXfrm>
        <a:off x="2972504" y="3895760"/>
        <a:ext cx="3199481" cy="3727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89516C-4151-4887-B28B-2C092695F419}">
      <dsp:nvSpPr>
        <dsp:cNvPr id="0" name=""/>
        <dsp:cNvSpPr/>
      </dsp:nvSpPr>
      <dsp:spPr>
        <a:xfrm>
          <a:off x="1800200" y="0"/>
          <a:ext cx="1800200" cy="1464162"/>
        </a:xfrm>
        <a:prstGeom prst="trapezoid">
          <a:avLst>
            <a:gd name="adj" fmla="val 61475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1800200" y="0"/>
        <a:ext cx="1800200" cy="1464162"/>
      </dsp:txXfrm>
    </dsp:sp>
    <dsp:sp modelId="{10367C1D-77CE-4673-9230-70ABFB261B5B}">
      <dsp:nvSpPr>
        <dsp:cNvPr id="0" name=""/>
        <dsp:cNvSpPr/>
      </dsp:nvSpPr>
      <dsp:spPr>
        <a:xfrm>
          <a:off x="886670" y="1458247"/>
          <a:ext cx="3600400" cy="1464162"/>
        </a:xfrm>
        <a:prstGeom prst="trapezoid">
          <a:avLst>
            <a:gd name="adj" fmla="val 61475"/>
          </a:avLst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1516740" y="1458247"/>
        <a:ext cx="2340260" cy="1464162"/>
      </dsp:txXfrm>
    </dsp:sp>
    <dsp:sp modelId="{10B970B0-91C5-4F7F-9584-ABDC1050CEF5}">
      <dsp:nvSpPr>
        <dsp:cNvPr id="0" name=""/>
        <dsp:cNvSpPr/>
      </dsp:nvSpPr>
      <dsp:spPr>
        <a:xfrm>
          <a:off x="0" y="2928325"/>
          <a:ext cx="5400600" cy="1464162"/>
        </a:xfrm>
        <a:prstGeom prst="trapezoid">
          <a:avLst>
            <a:gd name="adj" fmla="val 61475"/>
          </a:avLst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945104" y="2928325"/>
        <a:ext cx="3510390" cy="1464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364"/>
          </a:xfrm>
          <a:prstGeom prst="rect">
            <a:avLst/>
          </a:prstGeom>
        </p:spPr>
        <p:txBody>
          <a:bodyPr vert="horz" lIns="96002" tIns="48002" rIns="96002" bIns="48002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6002" tIns="48002" rIns="96002" bIns="48002" rtlCol="0"/>
          <a:lstStyle>
            <a:lvl1pPr algn="r">
              <a:defRPr sz="1300"/>
            </a:lvl1pPr>
          </a:lstStyle>
          <a:p>
            <a:fld id="{C967415B-5B02-4AC1-8FC1-E0A6EBBFD765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02" tIns="48002" rIns="96002" bIns="4800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7"/>
            <a:ext cx="5486400" cy="4476274"/>
          </a:xfrm>
          <a:prstGeom prst="rect">
            <a:avLst/>
          </a:prstGeom>
        </p:spPr>
        <p:txBody>
          <a:bodyPr vert="horz" lIns="96002" tIns="48002" rIns="96002" bIns="4800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8185"/>
            <a:ext cx="2971800" cy="497364"/>
          </a:xfrm>
          <a:prstGeom prst="rect">
            <a:avLst/>
          </a:prstGeom>
        </p:spPr>
        <p:txBody>
          <a:bodyPr vert="horz" lIns="96002" tIns="48002" rIns="96002" bIns="48002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6002" tIns="48002" rIns="96002" bIns="48002" rtlCol="0" anchor="b"/>
          <a:lstStyle>
            <a:lvl1pPr algn="r">
              <a:defRPr sz="1300"/>
            </a:lvl1pPr>
          </a:lstStyle>
          <a:p>
            <a:fld id="{9DEC6F41-EAC9-443E-A556-FD3753BC6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593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0113" y="741363"/>
            <a:ext cx="4932362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8344" indent="-28397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5913" indent="-227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0279" indent="-227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4644" indent="-227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99009" indent="-227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53375" indent="-227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7740" indent="-227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2106" indent="-227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230D562-454E-4771-A51B-776FD1323E0A}" type="slidenum">
              <a:rPr lang="ru-RU" altLang="ru-RU">
                <a:solidFill>
                  <a:prstClr val="black"/>
                </a:solidFill>
              </a:rPr>
              <a:pPr eaLnBrk="1" hangingPunct="1"/>
              <a:t>1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281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B27E9-72B3-45D7-93F4-4DC8B0148F7D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766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130425"/>
            <a:ext cx="676652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9972" y="3886200"/>
            <a:ext cx="557242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91680" y="1600200"/>
            <a:ext cx="280412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  <a:lvl2pPr>
              <a:defRPr sz="24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2pPr>
            <a:lvl3pPr>
              <a:defRPr sz="20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3pPr>
            <a:lvl4pPr>
              <a:defRPr sz="18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4pPr>
            <a:lvl5pPr>
              <a:defRPr sz="18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  <a:lvl2pPr>
              <a:defRPr sz="24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2pPr>
            <a:lvl3pPr>
              <a:defRPr sz="20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3pPr>
            <a:lvl4pPr>
              <a:defRPr sz="18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4pPr>
            <a:lvl5pPr>
              <a:defRPr sz="18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Beklemesheva\ОЛЬГА\Управление культуры\Coat_of_Arms_of_Kemerovo_rayon_(Kemerovo_oblast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476671"/>
            <a:ext cx="549739" cy="671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3039025" y="853151"/>
            <a:ext cx="3623479" cy="2159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МБОУ 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Звёздненская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СОШ»</a:t>
            </a:r>
          </a:p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ошкольные группы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25976" y="476671"/>
            <a:ext cx="3707224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1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КЕМЕРОВСКИЙ МУНИЦИПАЛЬНЫЙ ОКРУГ</a:t>
            </a:r>
          </a:p>
          <a:p>
            <a:pPr algn="ctr">
              <a:defRPr/>
            </a:pPr>
            <a:endParaRPr lang="ru-RU" sz="1600" b="1" dirty="0" smtClean="0">
              <a:ln w="50800"/>
              <a:solidFill>
                <a:schemeClr val="bg1">
                  <a:shade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ln w="50800"/>
              <a:solidFill>
                <a:schemeClr val="bg1">
                  <a:shade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3212976"/>
            <a:ext cx="4968552" cy="267765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Сокращение времени процесса оформления документов родителями </a:t>
            </a:r>
          </a:p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(законными представителями)</a:t>
            </a:r>
            <a:endParaRPr lang="ru-RU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b="1" i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94606" y="4534396"/>
            <a:ext cx="4415650" cy="177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336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9208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ДОРОЖНАЯ КАРТА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365116"/>
              </p:ext>
            </p:extLst>
          </p:nvPr>
        </p:nvGraphicFramePr>
        <p:xfrm>
          <a:off x="1043609" y="1124744"/>
          <a:ext cx="7776866" cy="485501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75016">
                  <a:extLst>
                    <a:ext uri="{9D8B030D-6E8A-4147-A177-3AD203B41FA5}">
                      <a16:colId xmlns="" xmlns:a16="http://schemas.microsoft.com/office/drawing/2014/main" val="1144867484"/>
                    </a:ext>
                  </a:extLst>
                </a:gridCol>
                <a:gridCol w="2365031">
                  <a:extLst>
                    <a:ext uri="{9D8B030D-6E8A-4147-A177-3AD203B41FA5}">
                      <a16:colId xmlns="" xmlns:a16="http://schemas.microsoft.com/office/drawing/2014/main" val="3277259535"/>
                    </a:ext>
                  </a:extLst>
                </a:gridCol>
                <a:gridCol w="1060481"/>
                <a:gridCol w="424193"/>
                <a:gridCol w="424193"/>
                <a:gridCol w="424193"/>
                <a:gridCol w="353494"/>
                <a:gridCol w="353494"/>
                <a:gridCol w="1696771"/>
              </a:tblGrid>
              <a:tr h="443032">
                <a:tc rowSpan="2"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№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Наименование </a:t>
                      </a:r>
                      <a:endParaRPr lang="ru-RU" sz="105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Длительность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ЯНВАРЬ 20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ФЕВРАЛЬ 20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Ответственные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2284033513"/>
                  </a:ext>
                </a:extLst>
              </a:tr>
              <a:tr h="2050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 н.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 н.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 н.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1н.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2н.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0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</a:t>
                      </a:r>
                      <a:endParaRPr lang="ru-RU" sz="9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968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</a:rPr>
                        <a:t>Картирование</a:t>
                      </a:r>
                      <a:r>
                        <a:rPr kumimoji="0" lang="ru-RU" sz="1000" kern="1200" baseline="0" dirty="0" smtClean="0">
                          <a:solidFill>
                            <a:schemeClr val="tx1"/>
                          </a:solidFill>
                        </a:rPr>
                        <a:t> проекта</a:t>
                      </a:r>
                      <a:endParaRPr kumimoji="0" lang="ru-RU" sz="1000" kern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96838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 дней</a:t>
                      </a:r>
                      <a:endParaRPr kumimoji="0" lang="ru-RU" sz="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rgbClr val="92D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pattFill prst="wdDnDiag">
                      <a:fgClr>
                        <a:schemeClr val="tx2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pattFill prst="wdDnDiag">
                      <a:fgClr>
                        <a:schemeClr val="tx2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Комолова</a:t>
                      </a: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О.И.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старший воспитатель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408106043"/>
                  </a:ext>
                </a:extLst>
              </a:tr>
              <a:tr h="48741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</a:t>
                      </a:r>
                      <a:endParaRPr lang="ru-RU" sz="9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968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</a:rPr>
                        <a:t>Заказ, приобретение и размещение информационного стенда для родителей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96838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</a:t>
                      </a:r>
                      <a:r>
                        <a:rPr kumimoji="0" lang="ru-RU" sz="8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kumimoji="0" lang="ru-RU" sz="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дней</a:t>
                      </a:r>
                      <a:endParaRPr kumimoji="0" lang="ru-RU" sz="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pattFill prst="wd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pattFill prst="wd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pattFill prst="wd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Самсонова Л.И.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завхоз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55772580"/>
                  </a:ext>
                </a:extLst>
              </a:tr>
              <a:tr h="37063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3</a:t>
                      </a:r>
                      <a:endParaRPr lang="ru-RU" sz="9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  Размещение информации для родителей на стенде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96838" algn="ctr" rtl="0" eaLnBrk="1" latinLnBrk="0" hangingPunct="1"/>
                      <a:r>
                        <a:rPr lang="ru-RU" sz="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 дня</a:t>
                      </a:r>
                      <a:endParaRPr lang="ru-RU" sz="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pattFill prst="wd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Иванова А.Н.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Воспитатель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96723548"/>
                  </a:ext>
                </a:extLst>
              </a:tr>
              <a:tr h="318316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</a:t>
                      </a:r>
                      <a:endParaRPr lang="ru-RU" sz="9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968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Организация рабочего места для заполнения документов</a:t>
                      </a:r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 </a:t>
                      </a:r>
                      <a:r>
                        <a:rPr lang="ru-RU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 дней</a:t>
                      </a:r>
                      <a:endParaRPr lang="ru-RU" sz="8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pattFill prst="wd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pattFill prst="wd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pattFill prst="wd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Капитонова</a:t>
                      </a:r>
                      <a:r>
                        <a:rPr lang="ru-RU" sz="1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Т.А.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воспитатель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23965451"/>
                  </a:ext>
                </a:extLst>
              </a:tr>
              <a:tr h="598682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</a:t>
                      </a:r>
                      <a:endParaRPr lang="ru-RU" sz="9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   Размещение бланков  документов и образцов их заполнения на рабочем месте в свободном доступе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2 дня</a:t>
                      </a:r>
                      <a:endParaRPr lang="ru-RU" sz="8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pattFill prst="wd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Гадкина</a:t>
                      </a: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Л.Н.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воспитатель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46482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6</a:t>
                      </a:r>
                      <a:endParaRPr lang="ru-RU" sz="900" dirty="0">
                        <a:latin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   Разработка графика приема документов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2 дня</a:t>
                      </a:r>
                      <a:endParaRPr lang="ru-RU" sz="8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chemeClr val="tx2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Комолова</a:t>
                      </a: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О.И.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старший воспитатель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9716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Calibri" panose="020F0502020204030204" pitchFamily="34" charset="0"/>
                        </a:rPr>
                        <a:t>7</a:t>
                      </a:r>
                      <a:endParaRPr lang="ru-RU" sz="900" dirty="0"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   Разработка</a:t>
                      </a:r>
                      <a:r>
                        <a:rPr lang="ru-RU" sz="1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 чек-листов</a:t>
                      </a:r>
                      <a:endParaRPr lang="ru-RU" sz="10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2 дня</a:t>
                      </a: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chemeClr val="tx2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Капитонова</a:t>
                      </a:r>
                      <a:r>
                        <a:rPr lang="ru-RU" sz="1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Т.А.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воспитатель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Calibri" panose="020F0502020204030204" pitchFamily="34" charset="0"/>
                        </a:rPr>
                        <a:t>8</a:t>
                      </a:r>
                      <a:endParaRPr lang="ru-RU" sz="900" dirty="0"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Размещение нужной информации на сайте ОУ (чек-листы, бланки, образцы заполнения)</a:t>
                      </a: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 дней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Комолова</a:t>
                      </a: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О.И.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старший воспитатель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954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Calibri" panose="020F0502020204030204" pitchFamily="34" charset="0"/>
                        </a:rPr>
                        <a:t>9</a:t>
                      </a:r>
                      <a:endParaRPr lang="ru-RU" sz="900" dirty="0"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МОНИТОРИНГ эффективности проекта</a:t>
                      </a: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1 месяц</a:t>
                      </a: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Комолова</a:t>
                      </a: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О.И.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старший воспитатель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114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83569" y="116632"/>
            <a:ext cx="87342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Введение в предметную область</a:t>
            </a:r>
          </a:p>
          <a:p>
            <a:pPr algn="ctr"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 описание ситуации «КАК БУДЕТ»)</a:t>
            </a:r>
          </a:p>
          <a:p>
            <a:pPr algn="ctr">
              <a:defRPr/>
            </a:pP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КАРТА ЦЕЛЕВОГО СОСТОЯНИЯ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288" y="1412776"/>
            <a:ext cx="6732240" cy="504918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1548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Скругленный прямоугольник 148"/>
          <p:cNvSpPr/>
          <p:nvPr/>
        </p:nvSpPr>
        <p:spPr>
          <a:xfrm>
            <a:off x="6943448" y="1384077"/>
            <a:ext cx="1076761" cy="22400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00" dirty="0" smtClean="0"/>
          </a:p>
          <a:p>
            <a:pPr algn="ctr"/>
            <a:r>
              <a:rPr lang="ru-RU" sz="900" dirty="0" smtClean="0"/>
              <a:t>Передача пакета документов в бухгалтерию с секретарем</a:t>
            </a:r>
            <a:endParaRPr lang="ru-RU" sz="9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4183" y="1494480"/>
            <a:ext cx="1076761" cy="2197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 smtClean="0"/>
              <a:t>Получает нужную информацию по сбору пакета документов с сайта ОУ или с информационного стенда в ОУ</a:t>
            </a:r>
            <a:endParaRPr lang="ru-RU" sz="9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411881"/>
              </p:ext>
            </p:extLst>
          </p:nvPr>
        </p:nvGraphicFramePr>
        <p:xfrm>
          <a:off x="2858354" y="4139158"/>
          <a:ext cx="4153965" cy="207902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4181">
                  <a:extLst>
                    <a:ext uri="{9D8B030D-6E8A-4147-A177-3AD203B41FA5}">
                      <a16:colId xmlns="" xmlns:a16="http://schemas.microsoft.com/office/drawing/2014/main" val="3535992974"/>
                    </a:ext>
                  </a:extLst>
                </a:gridCol>
                <a:gridCol w="3919784">
                  <a:extLst>
                    <a:ext uri="{9D8B030D-6E8A-4147-A177-3AD203B41FA5}">
                      <a16:colId xmlns="" xmlns:a16="http://schemas.microsoft.com/office/drawing/2014/main" val="1152463390"/>
                    </a:ext>
                  </a:extLst>
                </a:gridCol>
              </a:tblGrid>
              <a:tr h="356909">
                <a:tc gridSpan="2">
                  <a:txBody>
                    <a:bodyPr/>
                    <a:lstStyle/>
                    <a:p>
                      <a:r>
                        <a:rPr lang="ru-RU" sz="1400" dirty="0" smtClean="0"/>
                        <a:t>РЕШЕНИЕ ПРОБЛЕМ.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2090034"/>
                  </a:ext>
                </a:extLst>
              </a:tr>
              <a:tr h="29826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Размещение информации для родителей на стенде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31948693"/>
                  </a:ext>
                </a:extLst>
              </a:tr>
              <a:tr h="33336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Размещение бланков  документов и образцов их заполнения на рабочем месте в свободном доступе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41066943"/>
                  </a:ext>
                </a:extLst>
              </a:tr>
              <a:tr h="28221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Разработка графика приема документов</a:t>
                      </a:r>
                      <a:endParaRPr lang="ru-RU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0113393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Размещение нужной информации на сайте ОУ (чек-листы, бланки, образцы заполнения)</a:t>
                      </a:r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Создание алгоритма действий сотрудников ОУ</a:t>
                      </a: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534183" y="219370"/>
            <a:ext cx="8438617" cy="675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20.02.2020 г</a:t>
            </a:r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                                                                 </a:t>
            </a:r>
            <a:r>
              <a:rPr lang="ru-RU" sz="1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ВПП 1ч.55 мин</a:t>
            </a:r>
            <a:r>
              <a:rPr lang="ru-RU" sz="18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18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88953" y="174749"/>
            <a:ext cx="6368670" cy="7200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КАРТА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ЦЕЛЕВОГО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СОСТОЯНИЯ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 описание ситуации « КАК БУДЕТ»)      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1980773" y="1558469"/>
            <a:ext cx="330750" cy="125234"/>
            <a:chOff x="1846387" y="743783"/>
            <a:chExt cx="330750" cy="125234"/>
          </a:xfrm>
        </p:grpSpPr>
        <p:sp>
          <p:nvSpPr>
            <p:cNvPr id="99" name="Стрелка вправо 98"/>
            <p:cNvSpPr/>
            <p:nvPr/>
          </p:nvSpPr>
          <p:spPr>
            <a:xfrm rot="21582103">
              <a:off x="1846387" y="743783"/>
              <a:ext cx="330750" cy="12523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0" name="Стрелка вправо 6"/>
            <p:cNvSpPr txBox="1"/>
            <p:nvPr/>
          </p:nvSpPr>
          <p:spPr>
            <a:xfrm rot="21582103">
              <a:off x="1846387" y="768928"/>
              <a:ext cx="293180" cy="751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" kern="1200"/>
            </a:p>
          </p:txBody>
        </p:sp>
      </p:grpSp>
      <p:sp>
        <p:nvSpPr>
          <p:cNvPr id="12" name="Скругленный прямоугольник 4"/>
          <p:cNvSpPr txBox="1"/>
          <p:nvPr/>
        </p:nvSpPr>
        <p:spPr>
          <a:xfrm>
            <a:off x="679367" y="835798"/>
            <a:ext cx="689170" cy="350748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85344" tIns="85344" rIns="85344" bIns="45720" numCol="1" spcCol="1270" anchor="t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tx2">
                    <a:lumMod val="50000"/>
                  </a:schemeClr>
                </a:solidFill>
              </a:rPr>
              <a:t>Шаг 1</a:t>
            </a:r>
            <a:endParaRPr lang="ru-RU" sz="1200" b="1" kern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Скругленный прямоугольник 4"/>
          <p:cNvSpPr txBox="1"/>
          <p:nvPr/>
        </p:nvSpPr>
        <p:spPr>
          <a:xfrm>
            <a:off x="1952906" y="827643"/>
            <a:ext cx="642482" cy="367056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85344" tIns="85344" rIns="85344" bIns="45720" numCol="1" spcCol="1270" anchor="t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tx2">
                    <a:lumMod val="50000"/>
                  </a:schemeClr>
                </a:solidFill>
              </a:rPr>
              <a:t>Шаг 2</a:t>
            </a:r>
            <a:endParaRPr lang="ru-RU" sz="1200" b="1" kern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Скругленный прямоугольник 4"/>
          <p:cNvSpPr txBox="1"/>
          <p:nvPr/>
        </p:nvSpPr>
        <p:spPr>
          <a:xfrm>
            <a:off x="3195222" y="851490"/>
            <a:ext cx="642482" cy="370375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85344" tIns="85344" rIns="85344" bIns="45720" numCol="1" spcCol="1270" anchor="t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/>
              <a:t>Шаг 3</a:t>
            </a:r>
            <a:endParaRPr lang="ru-RU" sz="1200" b="1" kern="1200" dirty="0"/>
          </a:p>
        </p:txBody>
      </p:sp>
      <p:grpSp>
        <p:nvGrpSpPr>
          <p:cNvPr id="82" name="Группа 81"/>
          <p:cNvGrpSpPr/>
          <p:nvPr/>
        </p:nvGrpSpPr>
        <p:grpSpPr>
          <a:xfrm>
            <a:off x="1503598" y="965181"/>
            <a:ext cx="333264" cy="141877"/>
            <a:chOff x="737651" y="746767"/>
            <a:chExt cx="317452" cy="12523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1" name="Стрелка вправо 100"/>
            <p:cNvSpPr/>
            <p:nvPr/>
          </p:nvSpPr>
          <p:spPr>
            <a:xfrm>
              <a:off x="737651" y="746767"/>
              <a:ext cx="317452" cy="12523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2" name="Стрелка вправо 4"/>
            <p:cNvSpPr txBox="1"/>
            <p:nvPr/>
          </p:nvSpPr>
          <p:spPr>
            <a:xfrm>
              <a:off x="737651" y="771814"/>
              <a:ext cx="279882" cy="751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" kern="1200"/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3975822" y="976079"/>
            <a:ext cx="357376" cy="141877"/>
            <a:chOff x="2978499" y="742963"/>
            <a:chExt cx="340420" cy="12523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97" name="Стрелка вправо 96"/>
            <p:cNvSpPr/>
            <p:nvPr/>
          </p:nvSpPr>
          <p:spPr>
            <a:xfrm rot="12190">
              <a:off x="2978499" y="742963"/>
              <a:ext cx="340420" cy="12523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8" name="Стрелка вправо 8"/>
            <p:cNvSpPr txBox="1"/>
            <p:nvPr/>
          </p:nvSpPr>
          <p:spPr>
            <a:xfrm rot="12190">
              <a:off x="2978499" y="767943"/>
              <a:ext cx="302850" cy="751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" kern="1200"/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5286555" y="997906"/>
            <a:ext cx="364522" cy="141877"/>
            <a:chOff x="4127294" y="723882"/>
            <a:chExt cx="347227" cy="12523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95" name="Стрелка вправо 94"/>
            <p:cNvSpPr/>
            <p:nvPr/>
          </p:nvSpPr>
          <p:spPr>
            <a:xfrm rot="21477015">
              <a:off x="4127294" y="723882"/>
              <a:ext cx="347227" cy="12523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6" name="Стрелка вправо 10"/>
            <p:cNvSpPr txBox="1"/>
            <p:nvPr/>
          </p:nvSpPr>
          <p:spPr>
            <a:xfrm rot="21477015">
              <a:off x="4127306" y="749601"/>
              <a:ext cx="309657" cy="751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" kern="1200"/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6565593" y="944481"/>
            <a:ext cx="377855" cy="141877"/>
            <a:chOff x="5291497" y="681651"/>
            <a:chExt cx="359928" cy="12523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93" name="Стрелка вправо 92"/>
            <p:cNvSpPr/>
            <p:nvPr/>
          </p:nvSpPr>
          <p:spPr>
            <a:xfrm rot="21475092">
              <a:off x="5291497" y="681651"/>
              <a:ext cx="359928" cy="12523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4" name="Стрелка вправо 12"/>
            <p:cNvSpPr txBox="1"/>
            <p:nvPr/>
          </p:nvSpPr>
          <p:spPr>
            <a:xfrm rot="21475092">
              <a:off x="5291509" y="707380"/>
              <a:ext cx="322358" cy="751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" kern="1200"/>
            </a:p>
          </p:txBody>
        </p:sp>
      </p:grpSp>
      <p:grpSp>
        <p:nvGrpSpPr>
          <p:cNvPr id="151" name="Группа 150"/>
          <p:cNvGrpSpPr/>
          <p:nvPr/>
        </p:nvGrpSpPr>
        <p:grpSpPr>
          <a:xfrm>
            <a:off x="2741404" y="950317"/>
            <a:ext cx="333264" cy="141877"/>
            <a:chOff x="737651" y="746767"/>
            <a:chExt cx="317452" cy="12523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52" name="Стрелка вправо 151"/>
            <p:cNvSpPr/>
            <p:nvPr/>
          </p:nvSpPr>
          <p:spPr>
            <a:xfrm>
              <a:off x="737651" y="746767"/>
              <a:ext cx="317452" cy="12523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3" name="Стрелка вправо 4"/>
            <p:cNvSpPr txBox="1"/>
            <p:nvPr/>
          </p:nvSpPr>
          <p:spPr>
            <a:xfrm>
              <a:off x="737651" y="771814"/>
              <a:ext cx="279882" cy="751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" kern="1200"/>
            </a:p>
          </p:txBody>
        </p:sp>
      </p:grpSp>
      <p:sp>
        <p:nvSpPr>
          <p:cNvPr id="190" name="Скругленный прямоугольник 4"/>
          <p:cNvSpPr txBox="1"/>
          <p:nvPr/>
        </p:nvSpPr>
        <p:spPr>
          <a:xfrm>
            <a:off x="6622207" y="3269165"/>
            <a:ext cx="642482" cy="244466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85344" tIns="85344" rIns="85344" bIns="45720" numCol="1" spcCol="1270" anchor="t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b="1" kern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955" y="1167024"/>
            <a:ext cx="343228" cy="1659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</a:t>
            </a:r>
          </a:p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</a:t>
            </a:r>
          </a:p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</a:p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</a:t>
            </a:r>
          </a:p>
        </p:txBody>
      </p:sp>
      <p:sp>
        <p:nvSpPr>
          <p:cNvPr id="5" name="Овал 4"/>
          <p:cNvSpPr/>
          <p:nvPr/>
        </p:nvSpPr>
        <p:spPr>
          <a:xfrm>
            <a:off x="534183" y="1235678"/>
            <a:ext cx="1037884" cy="49423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Родитель</a:t>
            </a:r>
            <a:endParaRPr lang="ru-RU" sz="900" b="1" dirty="0"/>
          </a:p>
        </p:txBody>
      </p:sp>
      <p:sp>
        <p:nvSpPr>
          <p:cNvPr id="6" name="Овал 5"/>
          <p:cNvSpPr/>
          <p:nvPr/>
        </p:nvSpPr>
        <p:spPr>
          <a:xfrm>
            <a:off x="662187" y="3547088"/>
            <a:ext cx="841411" cy="3266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5 мин.</a:t>
            </a:r>
            <a:endParaRPr lang="ru-RU" sz="1100" b="1" dirty="0"/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1812310" y="1451818"/>
            <a:ext cx="1076761" cy="2241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00" dirty="0" smtClean="0"/>
          </a:p>
          <a:p>
            <a:r>
              <a:rPr lang="ru-RU" sz="900" dirty="0" err="1" smtClean="0"/>
              <a:t>Подготавли-вает</a:t>
            </a:r>
            <a:r>
              <a:rPr lang="ru-RU" sz="900" dirty="0" smtClean="0"/>
              <a:t> пакет документов самостоятельно на рабочем месте в ОУ или дома без посещения ОУ.</a:t>
            </a:r>
            <a:endParaRPr lang="ru-RU" sz="900" dirty="0"/>
          </a:p>
        </p:txBody>
      </p:sp>
      <p:sp>
        <p:nvSpPr>
          <p:cNvPr id="113" name="Овал 112"/>
          <p:cNvSpPr/>
          <p:nvPr/>
        </p:nvSpPr>
        <p:spPr>
          <a:xfrm>
            <a:off x="1831748" y="1248322"/>
            <a:ext cx="1037884" cy="49423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Родитель</a:t>
            </a:r>
            <a:endParaRPr lang="ru-RU" sz="900" b="1" dirty="0"/>
          </a:p>
        </p:txBody>
      </p:sp>
      <p:sp>
        <p:nvSpPr>
          <p:cNvPr id="114" name="Овал 113"/>
          <p:cNvSpPr/>
          <p:nvPr/>
        </p:nvSpPr>
        <p:spPr>
          <a:xfrm>
            <a:off x="1899993" y="3551092"/>
            <a:ext cx="841411" cy="3266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60 мин.</a:t>
            </a:r>
            <a:endParaRPr lang="ru-RU" sz="1100" b="1" dirty="0"/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3077186" y="1441174"/>
            <a:ext cx="1076761" cy="2241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00" dirty="0" smtClean="0"/>
          </a:p>
          <a:p>
            <a:r>
              <a:rPr lang="ru-RU" sz="900" dirty="0" smtClean="0"/>
              <a:t>Обращение к старшему воспитателю для сдачи пакета документов с заполненными бланками</a:t>
            </a:r>
            <a:endParaRPr lang="ru-RU" sz="900" dirty="0"/>
          </a:p>
        </p:txBody>
      </p:sp>
      <p:sp>
        <p:nvSpPr>
          <p:cNvPr id="116" name="Овал 115"/>
          <p:cNvSpPr/>
          <p:nvPr/>
        </p:nvSpPr>
        <p:spPr>
          <a:xfrm>
            <a:off x="3096624" y="1235678"/>
            <a:ext cx="1037884" cy="49423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Родитель</a:t>
            </a:r>
            <a:endParaRPr lang="ru-RU" sz="900" b="1" dirty="0"/>
          </a:p>
        </p:txBody>
      </p:sp>
      <p:sp>
        <p:nvSpPr>
          <p:cNvPr id="117" name="Овал 116"/>
          <p:cNvSpPr/>
          <p:nvPr/>
        </p:nvSpPr>
        <p:spPr>
          <a:xfrm>
            <a:off x="3192564" y="3530280"/>
            <a:ext cx="841411" cy="3266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15 мин.</a:t>
            </a:r>
            <a:endParaRPr lang="ru-RU" sz="1100" b="1" dirty="0"/>
          </a:p>
        </p:txBody>
      </p:sp>
      <p:sp>
        <p:nvSpPr>
          <p:cNvPr id="118" name="Скругленный прямоугольник 4"/>
          <p:cNvSpPr txBox="1"/>
          <p:nvPr/>
        </p:nvSpPr>
        <p:spPr>
          <a:xfrm>
            <a:off x="4516715" y="841548"/>
            <a:ext cx="642482" cy="370375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85344" tIns="85344" rIns="85344" bIns="45720" numCol="1" spcCol="1270" anchor="t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/>
              <a:t>Шаг 4</a:t>
            </a:r>
            <a:endParaRPr lang="ru-RU" sz="1200" b="1" kern="1200" dirty="0"/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4352356" y="1414201"/>
            <a:ext cx="1076761" cy="226875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00" dirty="0" smtClean="0"/>
          </a:p>
          <a:p>
            <a:r>
              <a:rPr lang="ru-RU" sz="900" dirty="0" smtClean="0"/>
              <a:t>Проверка пакета документов и заполненных бланков</a:t>
            </a:r>
            <a:endParaRPr lang="ru-RU" sz="900" dirty="0"/>
          </a:p>
        </p:txBody>
      </p:sp>
      <p:sp>
        <p:nvSpPr>
          <p:cNvPr id="120" name="Овал 119"/>
          <p:cNvSpPr/>
          <p:nvPr/>
        </p:nvSpPr>
        <p:spPr>
          <a:xfrm>
            <a:off x="4352356" y="1248322"/>
            <a:ext cx="1037884" cy="49423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Старший </a:t>
            </a:r>
            <a:r>
              <a:rPr lang="ru-RU" sz="900" b="1" dirty="0" err="1" smtClean="0"/>
              <a:t>воспи</a:t>
            </a:r>
            <a:r>
              <a:rPr lang="ru-RU" sz="900" b="1" dirty="0" smtClean="0"/>
              <a:t>-ль</a:t>
            </a:r>
            <a:endParaRPr lang="ru-RU" sz="900" b="1" dirty="0"/>
          </a:p>
        </p:txBody>
      </p:sp>
      <p:sp>
        <p:nvSpPr>
          <p:cNvPr id="121" name="Овал 120"/>
          <p:cNvSpPr/>
          <p:nvPr/>
        </p:nvSpPr>
        <p:spPr>
          <a:xfrm>
            <a:off x="4514632" y="3530280"/>
            <a:ext cx="841411" cy="3266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10 мин.</a:t>
            </a:r>
            <a:endParaRPr lang="ru-RU" sz="1100" b="1" dirty="0"/>
          </a:p>
        </p:txBody>
      </p:sp>
      <p:sp>
        <p:nvSpPr>
          <p:cNvPr id="122" name="Скругленный прямоугольник 4"/>
          <p:cNvSpPr txBox="1"/>
          <p:nvPr/>
        </p:nvSpPr>
        <p:spPr>
          <a:xfrm>
            <a:off x="5780796" y="840530"/>
            <a:ext cx="642482" cy="370375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85344" tIns="85344" rIns="85344" bIns="45720" numCol="1" spcCol="1270" anchor="t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/>
              <a:t>Шаг 5</a:t>
            </a:r>
            <a:endParaRPr lang="ru-RU" sz="1200" b="1" kern="1200" dirty="0"/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5652914" y="1402041"/>
            <a:ext cx="1076761" cy="22677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00" dirty="0" smtClean="0"/>
          </a:p>
          <a:p>
            <a:r>
              <a:rPr lang="ru-RU" sz="900" dirty="0" smtClean="0"/>
              <a:t>Передача пакета документов директору на согласование и подпись с секретарем</a:t>
            </a:r>
            <a:endParaRPr lang="ru-RU" sz="900" dirty="0"/>
          </a:p>
        </p:txBody>
      </p:sp>
      <p:sp>
        <p:nvSpPr>
          <p:cNvPr id="124" name="Овал 123"/>
          <p:cNvSpPr/>
          <p:nvPr/>
        </p:nvSpPr>
        <p:spPr>
          <a:xfrm>
            <a:off x="5651077" y="1247363"/>
            <a:ext cx="1037884" cy="49423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Старший </a:t>
            </a:r>
            <a:r>
              <a:rPr lang="ru-RU" sz="900" b="1" dirty="0" err="1" smtClean="0"/>
              <a:t>воспи</a:t>
            </a:r>
            <a:r>
              <a:rPr lang="ru-RU" sz="900" b="1" dirty="0" smtClean="0"/>
              <a:t>-ль</a:t>
            </a:r>
            <a:endParaRPr lang="ru-RU" sz="900" b="1" dirty="0"/>
          </a:p>
        </p:txBody>
      </p:sp>
      <p:sp>
        <p:nvSpPr>
          <p:cNvPr id="125" name="Овал 124"/>
          <p:cNvSpPr/>
          <p:nvPr/>
        </p:nvSpPr>
        <p:spPr>
          <a:xfrm>
            <a:off x="5788748" y="3528268"/>
            <a:ext cx="841411" cy="3266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10 мин.</a:t>
            </a:r>
            <a:endParaRPr lang="ru-RU" sz="1100" b="1" dirty="0"/>
          </a:p>
        </p:txBody>
      </p:sp>
      <p:sp>
        <p:nvSpPr>
          <p:cNvPr id="126" name="Скругленный прямоугольник 4"/>
          <p:cNvSpPr txBox="1"/>
          <p:nvPr/>
        </p:nvSpPr>
        <p:spPr>
          <a:xfrm>
            <a:off x="7134891" y="841548"/>
            <a:ext cx="642482" cy="370375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85344" tIns="85344" rIns="85344" bIns="45720" numCol="1" spcCol="1270" anchor="t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/>
              <a:t>Шаг 6</a:t>
            </a:r>
            <a:endParaRPr lang="ru-RU" sz="1200" b="1" kern="1200" dirty="0"/>
          </a:p>
        </p:txBody>
      </p:sp>
      <p:sp>
        <p:nvSpPr>
          <p:cNvPr id="128" name="Овал 127"/>
          <p:cNvSpPr/>
          <p:nvPr/>
        </p:nvSpPr>
        <p:spPr>
          <a:xfrm>
            <a:off x="6943448" y="1235675"/>
            <a:ext cx="1037884" cy="49423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Директор </a:t>
            </a:r>
            <a:endParaRPr lang="ru-RU" sz="900" b="1" dirty="0"/>
          </a:p>
        </p:txBody>
      </p:sp>
      <p:sp>
        <p:nvSpPr>
          <p:cNvPr id="132" name="Овал 131"/>
          <p:cNvSpPr/>
          <p:nvPr/>
        </p:nvSpPr>
        <p:spPr>
          <a:xfrm>
            <a:off x="7048037" y="3519623"/>
            <a:ext cx="841411" cy="3266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15 ми.</a:t>
            </a:r>
            <a:endParaRPr lang="ru-RU" sz="1100" b="1" dirty="0"/>
          </a:p>
        </p:txBody>
      </p:sp>
      <p:sp>
        <p:nvSpPr>
          <p:cNvPr id="156" name="Прямоугольник 155"/>
          <p:cNvSpPr/>
          <p:nvPr/>
        </p:nvSpPr>
        <p:spPr>
          <a:xfrm>
            <a:off x="8117204" y="1036754"/>
            <a:ext cx="343228" cy="1659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</a:t>
            </a:r>
          </a:p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ы</a:t>
            </a: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</a:t>
            </a:r>
          </a:p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</a:p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</a:t>
            </a:r>
          </a:p>
        </p:txBody>
      </p:sp>
      <p:sp>
        <p:nvSpPr>
          <p:cNvPr id="104" name="Скругленный прямоугольник 4"/>
          <p:cNvSpPr txBox="1"/>
          <p:nvPr/>
        </p:nvSpPr>
        <p:spPr>
          <a:xfrm>
            <a:off x="1539949" y="4756502"/>
            <a:ext cx="689170" cy="350748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85344" tIns="85344" rIns="85344" bIns="45720" numCol="1" spcCol="1270" anchor="t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tx2">
                    <a:lumMod val="50000"/>
                  </a:schemeClr>
                </a:solidFill>
              </a:rPr>
              <a:t>Шаг 3</a:t>
            </a:r>
            <a:endParaRPr lang="ru-RU" sz="1200" b="1" kern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5" name="Скругленный прямоугольник 4"/>
          <p:cNvSpPr txBox="1"/>
          <p:nvPr/>
        </p:nvSpPr>
        <p:spPr>
          <a:xfrm>
            <a:off x="1550273" y="5365566"/>
            <a:ext cx="689170" cy="350748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85344" tIns="85344" rIns="85344" bIns="45720" numCol="1" spcCol="1270" anchor="t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tx2">
                    <a:lumMod val="50000"/>
                  </a:schemeClr>
                </a:solidFill>
              </a:rPr>
              <a:t>Шаг 6</a:t>
            </a:r>
            <a:endParaRPr lang="ru-RU" sz="1200" b="1" kern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6" name="Скругленный прямоугольник 4"/>
          <p:cNvSpPr txBox="1"/>
          <p:nvPr/>
        </p:nvSpPr>
        <p:spPr>
          <a:xfrm>
            <a:off x="1569121" y="6021288"/>
            <a:ext cx="689170" cy="350748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85344" tIns="85344" rIns="85344" bIns="45720" numCol="1" spcCol="1270" anchor="t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tx2">
                    <a:lumMod val="50000"/>
                  </a:schemeClr>
                </a:solidFill>
              </a:rPr>
              <a:t>Шаг 7</a:t>
            </a:r>
            <a:endParaRPr lang="ru-RU" sz="1200" b="1" kern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7" name="Скругленный прямоугольник 4"/>
          <p:cNvSpPr txBox="1"/>
          <p:nvPr/>
        </p:nvSpPr>
        <p:spPr>
          <a:xfrm>
            <a:off x="1534922" y="4226199"/>
            <a:ext cx="689170" cy="350748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85344" tIns="85344" rIns="85344" bIns="45720" numCol="1" spcCol="1270" anchor="t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tx2">
                    <a:lumMod val="50000"/>
                  </a:schemeClr>
                </a:solidFill>
              </a:rPr>
              <a:t>Шаг 1</a:t>
            </a:r>
            <a:endParaRPr lang="ru-RU" sz="1200" b="1" kern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Умножение 7"/>
          <p:cNvSpPr/>
          <p:nvPr/>
        </p:nvSpPr>
        <p:spPr>
          <a:xfrm>
            <a:off x="1771375" y="4119199"/>
            <a:ext cx="553245" cy="564747"/>
          </a:xfrm>
          <a:prstGeom prst="mathMultiply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Умножение 108"/>
          <p:cNvSpPr/>
          <p:nvPr/>
        </p:nvSpPr>
        <p:spPr>
          <a:xfrm>
            <a:off x="1797421" y="5258566"/>
            <a:ext cx="553245" cy="564747"/>
          </a:xfrm>
          <a:prstGeom prst="mathMultiply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Умножение 109"/>
          <p:cNvSpPr/>
          <p:nvPr/>
        </p:nvSpPr>
        <p:spPr>
          <a:xfrm>
            <a:off x="1811311" y="4649502"/>
            <a:ext cx="553245" cy="564747"/>
          </a:xfrm>
          <a:prstGeom prst="mathMultiply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Умножение 110"/>
          <p:cNvSpPr/>
          <p:nvPr/>
        </p:nvSpPr>
        <p:spPr>
          <a:xfrm>
            <a:off x="1850740" y="5914288"/>
            <a:ext cx="553245" cy="564747"/>
          </a:xfrm>
          <a:prstGeom prst="mathMultiply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05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83569" y="260648"/>
            <a:ext cx="8734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Times New Roman" pitchFamily="18" charset="0"/>
              </a:rPr>
              <a:t>ПРОЕКТ «</a:t>
            </a:r>
            <a:r>
              <a:rPr lang="ru-RU" sz="24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Сокращение времени оформления документов родителями </a:t>
            </a:r>
            <a:r>
              <a:rPr lang="ru-RU" sz="2400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»  </a:t>
            </a:r>
            <a:endParaRPr lang="ru-RU" sz="2400" b="1" i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577" y="1312695"/>
            <a:ext cx="3164014" cy="237301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166320"/>
            <a:ext cx="3312368" cy="2322639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167463"/>
            <a:ext cx="3168351" cy="2321496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84387"/>
            <a:ext cx="3240360" cy="243027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grpSp>
        <p:nvGrpSpPr>
          <p:cNvPr id="9" name="Группа 8"/>
          <p:cNvGrpSpPr/>
          <p:nvPr/>
        </p:nvGrpSpPr>
        <p:grpSpPr>
          <a:xfrm>
            <a:off x="4717440" y="2351688"/>
            <a:ext cx="333264" cy="141877"/>
            <a:chOff x="737651" y="746767"/>
            <a:chExt cx="317452" cy="12523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" name="Стрелка вправо 9"/>
            <p:cNvSpPr/>
            <p:nvPr/>
          </p:nvSpPr>
          <p:spPr>
            <a:xfrm>
              <a:off x="737651" y="746767"/>
              <a:ext cx="317452" cy="12523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Стрелка вправо 4"/>
            <p:cNvSpPr txBox="1"/>
            <p:nvPr/>
          </p:nvSpPr>
          <p:spPr>
            <a:xfrm>
              <a:off x="737651" y="771814"/>
              <a:ext cx="279882" cy="751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" kern="120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681989" y="5186334"/>
            <a:ext cx="333264" cy="141877"/>
            <a:chOff x="737651" y="746767"/>
            <a:chExt cx="317452" cy="12523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4" name="Стрелка вправо 13"/>
            <p:cNvSpPr/>
            <p:nvPr/>
          </p:nvSpPr>
          <p:spPr>
            <a:xfrm>
              <a:off x="737651" y="746767"/>
              <a:ext cx="317452" cy="12523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Стрелка вправо 4"/>
            <p:cNvSpPr txBox="1"/>
            <p:nvPr/>
          </p:nvSpPr>
          <p:spPr>
            <a:xfrm>
              <a:off x="737651" y="771814"/>
              <a:ext cx="279882" cy="751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" kern="1200"/>
            </a:p>
          </p:txBody>
        </p:sp>
      </p:grpSp>
      <p:sp>
        <p:nvSpPr>
          <p:cNvPr id="16" name="Овал 15"/>
          <p:cNvSpPr/>
          <p:nvPr/>
        </p:nvSpPr>
        <p:spPr>
          <a:xfrm>
            <a:off x="1835696" y="1065578"/>
            <a:ext cx="2160240" cy="49423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БЫЛО</a:t>
            </a:r>
            <a:endParaRPr lang="ru-RU" sz="1050" b="1" dirty="0"/>
          </a:p>
        </p:txBody>
      </p:sp>
      <p:sp>
        <p:nvSpPr>
          <p:cNvPr id="17" name="Овал 16"/>
          <p:cNvSpPr/>
          <p:nvPr/>
        </p:nvSpPr>
        <p:spPr>
          <a:xfrm>
            <a:off x="5940152" y="1065579"/>
            <a:ext cx="1944216" cy="5198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СТАЛО</a:t>
            </a:r>
            <a:endParaRPr lang="ru-RU" sz="1050" b="1" dirty="0"/>
          </a:p>
        </p:txBody>
      </p:sp>
      <p:sp>
        <p:nvSpPr>
          <p:cNvPr id="18" name="Овал 17"/>
          <p:cNvSpPr/>
          <p:nvPr/>
        </p:nvSpPr>
        <p:spPr>
          <a:xfrm>
            <a:off x="1835695" y="3861048"/>
            <a:ext cx="2160240" cy="49423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БЫЛО</a:t>
            </a:r>
            <a:endParaRPr lang="ru-RU" sz="1050" b="1" dirty="0"/>
          </a:p>
        </p:txBody>
      </p:sp>
      <p:sp>
        <p:nvSpPr>
          <p:cNvPr id="19" name="Овал 18"/>
          <p:cNvSpPr/>
          <p:nvPr/>
        </p:nvSpPr>
        <p:spPr>
          <a:xfrm>
            <a:off x="6092552" y="3750189"/>
            <a:ext cx="1944216" cy="5198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СТАЛО</a:t>
            </a:r>
            <a:endParaRPr lang="ru-RU" sz="1050" b="1" dirty="0"/>
          </a:p>
        </p:txBody>
      </p:sp>
    </p:spTree>
    <p:extLst>
      <p:ext uri="{BB962C8B-B14F-4D97-AF65-F5344CB8AC3E}">
        <p14:creationId xmlns:p14="http://schemas.microsoft.com/office/powerpoint/2010/main" val="242214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83569" y="260648"/>
            <a:ext cx="8734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Times New Roman" pitchFamily="18" charset="0"/>
              </a:rPr>
              <a:t>ПРОЕКТ «</a:t>
            </a:r>
            <a:r>
              <a:rPr lang="ru-RU" sz="24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Сокращение времени оформления документов родителями </a:t>
            </a:r>
            <a:r>
              <a:rPr lang="ru-RU" sz="2400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»  </a:t>
            </a:r>
            <a:endParaRPr lang="ru-RU" sz="2400" b="1" i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717440" y="2351688"/>
            <a:ext cx="333264" cy="141877"/>
            <a:chOff x="737651" y="746767"/>
            <a:chExt cx="317452" cy="12523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" name="Стрелка вправо 9"/>
            <p:cNvSpPr/>
            <p:nvPr/>
          </p:nvSpPr>
          <p:spPr>
            <a:xfrm>
              <a:off x="737651" y="746767"/>
              <a:ext cx="317452" cy="12523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Стрелка вправо 4"/>
            <p:cNvSpPr txBox="1"/>
            <p:nvPr/>
          </p:nvSpPr>
          <p:spPr>
            <a:xfrm>
              <a:off x="737651" y="771814"/>
              <a:ext cx="279882" cy="751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" kern="120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809180" y="5186334"/>
            <a:ext cx="333264" cy="141877"/>
            <a:chOff x="737651" y="746767"/>
            <a:chExt cx="317452" cy="12523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4" name="Стрелка вправо 13"/>
            <p:cNvSpPr/>
            <p:nvPr/>
          </p:nvSpPr>
          <p:spPr>
            <a:xfrm>
              <a:off x="737651" y="746767"/>
              <a:ext cx="317452" cy="12523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Стрелка вправо 4"/>
            <p:cNvSpPr txBox="1"/>
            <p:nvPr/>
          </p:nvSpPr>
          <p:spPr>
            <a:xfrm>
              <a:off x="737651" y="771814"/>
              <a:ext cx="279882" cy="751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" kern="1200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92" y="1535696"/>
            <a:ext cx="3120308" cy="2265405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6" name="Овал 15"/>
          <p:cNvSpPr/>
          <p:nvPr/>
        </p:nvSpPr>
        <p:spPr>
          <a:xfrm>
            <a:off x="1835696" y="1065578"/>
            <a:ext cx="2160240" cy="49423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БЫЛО</a:t>
            </a:r>
            <a:endParaRPr lang="ru-RU" sz="1050" b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337" y="4224989"/>
            <a:ext cx="3179846" cy="2276872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9" name="Овал 18"/>
          <p:cNvSpPr/>
          <p:nvPr/>
        </p:nvSpPr>
        <p:spPr>
          <a:xfrm>
            <a:off x="6004238" y="3863333"/>
            <a:ext cx="1944216" cy="5198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СТАЛО</a:t>
            </a:r>
            <a:endParaRPr lang="ru-RU" sz="1050" b="1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968" y="4206651"/>
            <a:ext cx="3134325" cy="235074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8" name="Овал 17"/>
          <p:cNvSpPr/>
          <p:nvPr/>
        </p:nvSpPr>
        <p:spPr>
          <a:xfrm>
            <a:off x="1847527" y="3977872"/>
            <a:ext cx="2160240" cy="49423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БЫЛО</a:t>
            </a:r>
            <a:endParaRPr lang="ru-RU" sz="1050" b="1" dirty="0"/>
          </a:p>
        </p:txBody>
      </p:sp>
      <p:pic>
        <p:nvPicPr>
          <p:cNvPr id="1027" name="Picture 3" descr="C:\Users\Олеся Ивановна\Downloads\IMG_20201005_1342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544" y="1505418"/>
            <a:ext cx="3101280" cy="2325960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вал 16"/>
          <p:cNvSpPr/>
          <p:nvPr/>
        </p:nvSpPr>
        <p:spPr>
          <a:xfrm>
            <a:off x="5940152" y="1065579"/>
            <a:ext cx="1944216" cy="5198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СТАЛО</a:t>
            </a:r>
            <a:endParaRPr lang="ru-RU" sz="1050" b="1" dirty="0"/>
          </a:p>
        </p:txBody>
      </p:sp>
    </p:spTree>
    <p:extLst>
      <p:ext uri="{BB962C8B-B14F-4D97-AF65-F5344CB8AC3E}">
        <p14:creationId xmlns:p14="http://schemas.microsoft.com/office/powerpoint/2010/main" val="59727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924944"/>
            <a:ext cx="6995120" cy="1143000"/>
          </a:xfrm>
        </p:spPr>
        <p:txBody>
          <a:bodyPr/>
          <a:lstStyle/>
          <a:p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404664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Times New Roman" pitchFamily="18" charset="0"/>
              </a:rPr>
              <a:t>ПРОЕКТ «</a:t>
            </a:r>
            <a:r>
              <a:rPr lang="ru-RU" sz="20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Сокращение времени оформления документов родителями »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94606" y="4365104"/>
            <a:ext cx="4415650" cy="177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27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16824" cy="86409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КАРТОЧКА ПРОЕКТА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015236"/>
              </p:ext>
            </p:extLst>
          </p:nvPr>
        </p:nvGraphicFramePr>
        <p:xfrm>
          <a:off x="1148576" y="836712"/>
          <a:ext cx="7671896" cy="55118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7955">
                  <a:extLst>
                    <a:ext uri="{9D8B030D-6E8A-4147-A177-3AD203B41FA5}">
                      <a16:colId xmlns="" xmlns:a16="http://schemas.microsoft.com/office/drawing/2014/main" val="234465894"/>
                    </a:ext>
                  </a:extLst>
                </a:gridCol>
                <a:gridCol w="3873941">
                  <a:extLst>
                    <a:ext uri="{9D8B030D-6E8A-4147-A177-3AD203B41FA5}">
                      <a16:colId xmlns="" xmlns:a16="http://schemas.microsoft.com/office/drawing/2014/main" val="88888658"/>
                    </a:ext>
                  </a:extLst>
                </a:gridCol>
              </a:tblGrid>
              <a:tr h="2304256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Общие данные: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 smtClean="0">
                          <a:effectLst/>
                          <a:latin typeface="+mn-lt"/>
                          <a:ea typeface="SimSun"/>
                          <a:cs typeface="Tahoma"/>
                        </a:rPr>
                        <a:t>Заказчик: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SimSun"/>
                          <a:cs typeface="Tahoma"/>
                        </a:rPr>
                        <a:t>директор МБОУ «</a:t>
                      </a:r>
                      <a:r>
                        <a:rPr lang="ru-RU" sz="1050" dirty="0" err="1" smtClean="0">
                          <a:effectLst/>
                          <a:latin typeface="+mn-lt"/>
                          <a:ea typeface="SimSun"/>
                          <a:cs typeface="Tahoma"/>
                        </a:rPr>
                        <a:t>Звёздненская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SimSun"/>
                          <a:cs typeface="Tahoma"/>
                        </a:rPr>
                        <a:t> СОШ» - А.Ю. </a:t>
                      </a:r>
                      <a:r>
                        <a:rPr lang="ru-RU" sz="1050" dirty="0" err="1" smtClean="0">
                          <a:effectLst/>
                          <a:latin typeface="+mn-lt"/>
                          <a:ea typeface="SimSun"/>
                          <a:cs typeface="Tahoma"/>
                        </a:rPr>
                        <a:t>Булдыгин</a:t>
                      </a:r>
                      <a:endParaRPr lang="ru-RU" sz="1050" dirty="0" smtClean="0">
                        <a:effectLst/>
                        <a:latin typeface="+mn-lt"/>
                        <a:ea typeface="SimSun"/>
                        <a:cs typeface="Tahoma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 smtClean="0">
                          <a:effectLst/>
                          <a:latin typeface="+mn-lt"/>
                          <a:ea typeface="SimSun"/>
                          <a:cs typeface="Tahoma"/>
                        </a:rPr>
                        <a:t>Процесс: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SimSun"/>
                          <a:cs typeface="Tahoma"/>
                        </a:rPr>
                        <a:t> Оформление документов родителями</a:t>
                      </a:r>
                      <a:endParaRPr lang="ru-RU" sz="1050" dirty="0" smtClean="0">
                        <a:effectLst/>
                        <a:latin typeface="+mn-lt"/>
                        <a:ea typeface="SimSun"/>
                        <a:cs typeface="Tahoma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 smtClean="0">
                          <a:effectLst/>
                          <a:latin typeface="+mn-lt"/>
                          <a:ea typeface="SimSun"/>
                          <a:cs typeface="Tahoma"/>
                        </a:rPr>
                        <a:t>Границы процесса: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SimSun"/>
                          <a:cs typeface="Tahoma"/>
                        </a:rPr>
                        <a:t> от обращения в ДОУ за консультацией до передачи оригиналов документов в бухгалтерию </a:t>
                      </a:r>
                      <a:endParaRPr lang="ru-RU" sz="1050" dirty="0" smtClean="0">
                        <a:effectLst/>
                        <a:latin typeface="+mn-lt"/>
                        <a:ea typeface="SimSun"/>
                        <a:cs typeface="Tahoma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 smtClean="0">
                          <a:effectLst/>
                          <a:latin typeface="+mn-lt"/>
                          <a:ea typeface="SimSun"/>
                          <a:cs typeface="Tahoma"/>
                        </a:rPr>
                        <a:t>Руководитель проекта: </a:t>
                      </a:r>
                      <a:r>
                        <a:rPr lang="ru-RU" sz="1100" dirty="0" err="1" smtClean="0">
                          <a:effectLst/>
                          <a:latin typeface="+mn-lt"/>
                          <a:ea typeface="SimSun"/>
                          <a:cs typeface="Tahoma"/>
                        </a:rPr>
                        <a:t>Комолова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SimSun"/>
                          <a:cs typeface="Tahoma"/>
                        </a:rPr>
                        <a:t> Олеся Ивановна, старший воспитатель МБОУ «</a:t>
                      </a:r>
                      <a:r>
                        <a:rPr lang="ru-RU" sz="1100" dirty="0" err="1" smtClean="0">
                          <a:effectLst/>
                          <a:latin typeface="+mn-lt"/>
                          <a:ea typeface="SimSun"/>
                          <a:cs typeface="Tahoma"/>
                        </a:rPr>
                        <a:t>Звёздненская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SimSun"/>
                          <a:cs typeface="Tahoma"/>
                        </a:rPr>
                        <a:t> СОШ»</a:t>
                      </a:r>
                      <a:endParaRPr lang="ru-RU" sz="1050" dirty="0" smtClean="0">
                        <a:effectLst/>
                        <a:latin typeface="+mn-lt"/>
                        <a:ea typeface="SimSun"/>
                        <a:cs typeface="Tahoma"/>
                      </a:endParaRPr>
                    </a:p>
                    <a:p>
                      <a:r>
                        <a:rPr lang="ru-RU" sz="1100" u="sng" dirty="0" smtClean="0">
                          <a:effectLst/>
                          <a:latin typeface="+mn-lt"/>
                          <a:ea typeface="SimSun"/>
                        </a:rPr>
                        <a:t>Команда проекта: </a:t>
                      </a:r>
                      <a:r>
                        <a:rPr lang="ru-RU" sz="1100" spc="5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/>
                        </a:rPr>
                        <a:t>Комолова</a:t>
                      </a:r>
                      <a:r>
                        <a:rPr lang="ru-RU" sz="1100" spc="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/>
                        </a:rPr>
                        <a:t> О.И., Самсонова Л.И.,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SimSun"/>
                        </a:rPr>
                        <a:t>Капитонова Т.А., Иванова А.Н., Михеева Ю.В., Галкина Л.Н., Сафронова Е.В.</a:t>
                      </a:r>
                      <a:endParaRPr lang="ru-RU" sz="1100" baseline="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Обоснование: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SimSun"/>
                          <a:cs typeface="Tahoma"/>
                        </a:rPr>
                        <a:t>На сайте ОУ отсутствует вкладка с перечнем документов, согласий, бланков и образцов их заполнения.</a:t>
                      </a:r>
                      <a:endParaRPr lang="ru-RU" sz="1050" dirty="0" smtClean="0">
                        <a:effectLst/>
                        <a:latin typeface="+mn-lt"/>
                        <a:ea typeface="SimSun"/>
                        <a:cs typeface="Tahoma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SimSun"/>
                          <a:cs typeface="Tahoma"/>
                        </a:rPr>
                        <a:t>В ОУ отсутствует информационный стенд для родителей с нужной информацией.</a:t>
                      </a:r>
                      <a:endParaRPr lang="ru-RU" sz="1050" dirty="0" smtClean="0">
                        <a:effectLst/>
                        <a:latin typeface="+mn-lt"/>
                        <a:ea typeface="SimSun"/>
                        <a:cs typeface="Tahoma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SimSun"/>
                          <a:cs typeface="Tahoma"/>
                        </a:rPr>
                        <a:t>Отсутствие рабочего места для родителей с бланками и образцами их заполнения.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SimSun"/>
                          <a:cs typeface="Tahoma"/>
                        </a:rPr>
                        <a:t>Отсутствие графика приема </a:t>
                      </a:r>
                      <a:r>
                        <a:rPr lang="ru-RU" sz="1100" dirty="0" err="1" smtClean="0">
                          <a:effectLst/>
                          <a:latin typeface="+mn-lt"/>
                          <a:ea typeface="SimSun"/>
                          <a:cs typeface="Tahoma"/>
                        </a:rPr>
                        <a:t>докуметов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SimSun"/>
                          <a:cs typeface="Tahoma"/>
                        </a:rPr>
                        <a:t>.</a:t>
                      </a:r>
                      <a:endParaRPr lang="ru-RU" sz="1050" dirty="0" smtClean="0">
                        <a:effectLst/>
                        <a:latin typeface="+mn-lt"/>
                        <a:ea typeface="SimSun"/>
                        <a:cs typeface="Tahoma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SimSun"/>
                          <a:cs typeface="Tahoma"/>
                        </a:rPr>
                        <a:t>Потеря времени родителями и сотрудниками ОУ при оформлении документов.</a:t>
                      </a:r>
                      <a:endParaRPr lang="ru-RU" sz="1050" dirty="0">
                        <a:effectLst/>
                        <a:latin typeface="+mn-lt"/>
                        <a:ea typeface="SimSun"/>
                        <a:cs typeface="Tahom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62264923"/>
                  </a:ext>
                </a:extLst>
              </a:tr>
              <a:tr h="3207557">
                <a:tc>
                  <a:txBody>
                    <a:bodyPr/>
                    <a:lstStyle/>
                    <a:p>
                      <a:endParaRPr lang="ru-RU" sz="1100" b="1" dirty="0" smtClean="0"/>
                    </a:p>
                    <a:p>
                      <a:r>
                        <a:rPr lang="ru-RU" sz="1100" b="1" dirty="0" smtClean="0"/>
                        <a:t>Цели и эффекты:</a:t>
                      </a:r>
                      <a:endParaRPr lang="ru-RU" sz="1100" dirty="0" smtClean="0"/>
                    </a:p>
                    <a:p>
                      <a:endParaRPr lang="ru-RU" sz="1100" dirty="0" smtClean="0"/>
                    </a:p>
                    <a:p>
                      <a:endParaRPr lang="ru-RU" sz="1100" dirty="0" smtClean="0"/>
                    </a:p>
                    <a:p>
                      <a:endParaRPr lang="ru-RU" sz="1100" dirty="0" smtClean="0"/>
                    </a:p>
                    <a:p>
                      <a:endParaRPr lang="ru-RU" sz="1100" dirty="0" smtClean="0"/>
                    </a:p>
                    <a:p>
                      <a:endParaRPr lang="ru-RU" sz="1100" dirty="0" smtClean="0"/>
                    </a:p>
                    <a:p>
                      <a:endParaRPr lang="ru-RU" sz="1100" dirty="0" smtClean="0"/>
                    </a:p>
                    <a:p>
                      <a:endParaRPr lang="ru-RU" sz="1100" dirty="0" smtClean="0"/>
                    </a:p>
                    <a:p>
                      <a:endParaRPr lang="ru-RU" sz="1100" dirty="0" smtClean="0"/>
                    </a:p>
                    <a:p>
                      <a:endParaRPr lang="ru-RU" sz="1100" dirty="0" smtClean="0"/>
                    </a:p>
                    <a:p>
                      <a:endParaRPr lang="ru-RU" sz="1100" dirty="0" smtClean="0"/>
                    </a:p>
                    <a:p>
                      <a:endParaRPr lang="ru-RU" sz="1100" dirty="0" smtClean="0"/>
                    </a:p>
                    <a:p>
                      <a:r>
                        <a:rPr lang="ru-RU" sz="1100" u="sng" dirty="0" smtClean="0"/>
                        <a:t>Эффект:</a:t>
                      </a:r>
                      <a:r>
                        <a:rPr lang="ru-RU" sz="1100" dirty="0" smtClean="0"/>
                        <a:t> </a:t>
                      </a:r>
                    </a:p>
                    <a:p>
                      <a:r>
                        <a:rPr lang="ru-RU" sz="1100" dirty="0" smtClean="0"/>
                        <a:t>Высокий уровень удовлетворенности родителей качеством предоставления услуг в дошкольных группах.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Сроки:</a:t>
                      </a:r>
                      <a:r>
                        <a:rPr lang="ru-RU" sz="1100" baseline="0" dirty="0" smtClean="0"/>
                        <a:t> 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100" baseline="0" dirty="0" smtClean="0"/>
                        <a:t>Защита карточки проекта – </a:t>
                      </a:r>
                      <a:r>
                        <a:rPr lang="ru-RU" sz="1100" u="sng" baseline="0" dirty="0" smtClean="0"/>
                        <a:t>23 января 2020г</a:t>
                      </a:r>
                      <a:r>
                        <a:rPr lang="ru-RU" sz="1100" baseline="0" dirty="0" smtClean="0"/>
                        <a:t>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100" dirty="0" smtClean="0"/>
                        <a:t>Анализ текущей</a:t>
                      </a:r>
                      <a:r>
                        <a:rPr lang="ru-RU" sz="1100" baseline="0" dirty="0" smtClean="0"/>
                        <a:t> ситуации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100" b="1" baseline="0" dirty="0" smtClean="0"/>
                        <a:t>   </a:t>
                      </a:r>
                      <a:r>
                        <a:rPr lang="ru-RU" sz="1050" b="1" baseline="0" dirty="0" smtClean="0"/>
                        <a:t>(с 16.01.2020г. по 22.01.2020г)</a:t>
                      </a:r>
                      <a:r>
                        <a:rPr lang="ru-RU" sz="1050" baseline="0" dirty="0" smtClean="0"/>
                        <a:t>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100" baseline="0" dirty="0" smtClean="0"/>
                        <a:t> - разработка текущей карты процесса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100" baseline="0" dirty="0" smtClean="0"/>
                        <a:t>    </a:t>
                      </a:r>
                      <a:r>
                        <a:rPr lang="ru-RU" sz="1050" b="1" baseline="0" dirty="0" smtClean="0"/>
                        <a:t>(с 16.01.2020г. по 17.01.2020г.</a:t>
                      </a:r>
                      <a:r>
                        <a:rPr lang="ru-RU" sz="1050" baseline="0" dirty="0" smtClean="0"/>
                        <a:t>)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100" baseline="0" dirty="0" smtClean="0"/>
                        <a:t> - поиск и выявление проблем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050" b="1" baseline="0" dirty="0" smtClean="0"/>
                        <a:t>   (с 17.01.2020г. по 20.01.2020г.)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/>
                        <a:t> - разработка целевой карты процесса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baseline="0" dirty="0" smtClean="0"/>
                        <a:t>   </a:t>
                      </a:r>
                      <a:r>
                        <a:rPr lang="ru-RU" sz="1050" b="1" baseline="0" dirty="0" smtClean="0"/>
                        <a:t>(с</a:t>
                      </a:r>
                      <a:r>
                        <a:rPr lang="ru-RU" sz="1050" baseline="0" dirty="0" smtClean="0"/>
                        <a:t> </a:t>
                      </a:r>
                      <a:r>
                        <a:rPr lang="ru-RU" sz="1050" b="1" baseline="0" dirty="0" smtClean="0"/>
                        <a:t>20.01.2020г. по 21.01.2020г.</a:t>
                      </a:r>
                      <a:r>
                        <a:rPr lang="ru-RU" sz="1050" baseline="0" dirty="0" smtClean="0"/>
                        <a:t>)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100" dirty="0" smtClean="0"/>
                        <a:t> - разработка «дорожной карты» реализации проекта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100" dirty="0" smtClean="0"/>
                        <a:t>     </a:t>
                      </a:r>
                      <a:r>
                        <a:rPr lang="ru-RU" sz="1050" b="1" dirty="0" smtClean="0"/>
                        <a:t>(с </a:t>
                      </a:r>
                      <a:r>
                        <a:rPr lang="ru-RU" sz="1050" b="1" baseline="0" dirty="0" smtClean="0"/>
                        <a:t>21.01.2020г. по 22.01.2020г.)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100" dirty="0" smtClean="0"/>
                        <a:t> 3.</a:t>
                      </a:r>
                      <a:r>
                        <a:rPr lang="ru-RU" sz="1100" baseline="0" dirty="0" smtClean="0"/>
                        <a:t> Внедрение улучшений: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100" b="1" u="sng" baseline="0" dirty="0" smtClean="0"/>
                        <a:t>    с 23.01.2020г. по 20.02.2020г.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100" baseline="0" dirty="0" smtClean="0"/>
                        <a:t>4. Закрытие проекта  - </a:t>
                      </a:r>
                      <a:r>
                        <a:rPr lang="ru-RU" sz="1100" u="sng" baseline="0" dirty="0" smtClean="0"/>
                        <a:t>20 февраля 2020г. </a:t>
                      </a:r>
                      <a:endParaRPr lang="ru-RU" sz="1100" u="sn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42999583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808546"/>
              </p:ext>
            </p:extLst>
          </p:nvPr>
        </p:nvGraphicFramePr>
        <p:xfrm>
          <a:off x="1187624" y="3789040"/>
          <a:ext cx="3651769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2585">
                  <a:extLst>
                    <a:ext uri="{9D8B030D-6E8A-4147-A177-3AD203B41FA5}">
                      <a16:colId xmlns="" xmlns:a16="http://schemas.microsoft.com/office/drawing/2014/main" val="3766370169"/>
                    </a:ext>
                  </a:extLst>
                </a:gridCol>
                <a:gridCol w="954934">
                  <a:extLst>
                    <a:ext uri="{9D8B030D-6E8A-4147-A177-3AD203B41FA5}">
                      <a16:colId xmlns="" xmlns:a16="http://schemas.microsoft.com/office/drawing/2014/main" val="1215305218"/>
                    </a:ext>
                  </a:extLst>
                </a:gridCol>
                <a:gridCol w="1154250">
                  <a:extLst>
                    <a:ext uri="{9D8B030D-6E8A-4147-A177-3AD203B41FA5}">
                      <a16:colId xmlns="" xmlns:a16="http://schemas.microsoft.com/office/drawing/2014/main" val="2497973517"/>
                    </a:ext>
                  </a:extLst>
                </a:gridCol>
              </a:tblGrid>
              <a:tr h="391638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Наименование цели, ед. изм.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Текущий показатель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Целевой показатель</a:t>
                      </a:r>
                      <a:endParaRPr lang="ru-RU" sz="1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69377992"/>
                  </a:ext>
                </a:extLst>
              </a:tr>
              <a:tr h="516006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Сокращение временных затрат при оформлении документов родителями и сотрудниками ОУ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5ч. 07 мин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1ч. 55 мин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252" y="260649"/>
            <a:ext cx="8551287" cy="72008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ЦЕЛЬ И РЕЗУЛЬТАТЫ ПРОЕКТА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154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1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18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15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15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15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15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15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15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FE8CFC5-42E6-462F-9AED-831501801C5E}" type="slidenum">
              <a:rPr lang="ru-RU" altLang="ru-RU" sz="1050">
                <a:solidFill>
                  <a:srgbClr val="268EA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ru-RU" altLang="ru-RU" sz="1050" dirty="0">
              <a:solidFill>
                <a:srgbClr val="268EA8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845581"/>
              </p:ext>
            </p:extLst>
          </p:nvPr>
        </p:nvGraphicFramePr>
        <p:xfrm>
          <a:off x="1403648" y="980728"/>
          <a:ext cx="7344816" cy="534167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51562">
                  <a:extLst>
                    <a:ext uri="{9D8B030D-6E8A-4147-A177-3AD203B41FA5}">
                      <a16:colId xmlns="" xmlns:a16="http://schemas.microsoft.com/office/drawing/2014/main" val="37588173"/>
                    </a:ext>
                  </a:extLst>
                </a:gridCol>
                <a:gridCol w="5293254">
                  <a:extLst>
                    <a:ext uri="{9D8B030D-6E8A-4147-A177-3AD203B41FA5}">
                      <a16:colId xmlns="" xmlns:a16="http://schemas.microsoft.com/office/drawing/2014/main" val="13752944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Цель проекта: 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L="68579" marR="68579" marT="34295" marB="3429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Сокращение временных затрат на оформление документов родителями воспитанников и сотрудниками ОУ </a:t>
                      </a:r>
                      <a:r>
                        <a:rPr kumimoji="0" lang="en-GB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на</a:t>
                      </a:r>
                      <a:r>
                        <a:rPr kumimoji="0" lang="en-GB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62,5</a:t>
                      </a:r>
                      <a:r>
                        <a:rPr kumimoji="0" lang="en-GB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%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( с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5ч.07</a:t>
                      </a:r>
                      <a:r>
                        <a:rPr kumimoji="0" lang="en-GB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мин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en-GB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до</a:t>
                      </a:r>
                      <a:r>
                        <a:rPr kumimoji="0" lang="en-GB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1ч.55 </a:t>
                      </a:r>
                      <a:r>
                        <a:rPr kumimoji="0" lang="en-GB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мин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en-GB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)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79" marR="68579" marT="34295" marB="34295" anchor="ctr"/>
                </a:tc>
                <a:extLst>
                  <a:ext uri="{0D108BD9-81ED-4DB2-BD59-A6C34878D82A}">
                    <a16:rowId xmlns="" xmlns:a16="http://schemas.microsoft.com/office/drawing/2014/main" val="3033767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Способ достижения цели: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L="68579" marR="68579" marT="34295" marB="34295" anchor="ctr"/>
                </a:tc>
                <a:tc>
                  <a:txBody>
                    <a:bodyPr/>
                    <a:lstStyle/>
                    <a:p>
                      <a:pPr marL="0" lvl="1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effectLst/>
                        </a:rPr>
                        <a:t>Сокращение времени оформления документов родителями </a:t>
                      </a:r>
                    </a:p>
                    <a:p>
                      <a:pPr marL="0" lvl="1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effectLst/>
                        </a:rPr>
                        <a:t>(законными представителями)</a:t>
                      </a:r>
                    </a:p>
                  </a:txBody>
                  <a:tcPr marL="68579" marR="68579" marT="34295" marB="34295" anchor="ctr"/>
                </a:tc>
                <a:extLst>
                  <a:ext uri="{0D108BD9-81ED-4DB2-BD59-A6C34878D82A}">
                    <a16:rowId xmlns="" xmlns:a16="http://schemas.microsoft.com/office/drawing/2014/main" val="570155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Результат проекта: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L="68579" marR="68579" marT="34295" marB="34295" anchor="ctr"/>
                </a:tc>
                <a:tc>
                  <a:txBody>
                    <a:bodyPr/>
                    <a:lstStyle/>
                    <a:p>
                      <a:pPr marL="0" lvl="1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effectLst/>
                        </a:rPr>
                        <a:t>Сокращение временных затрат при оформлении документов родителями и сотрудниками ОУ, отсутствие конфликтных ситуаций между родителями и сотрудниками ОУ</a:t>
                      </a:r>
                    </a:p>
                  </a:txBody>
                  <a:tcPr marL="68579" marR="68579" marT="34295" marB="34295" anchor="ctr"/>
                </a:tc>
                <a:extLst>
                  <a:ext uri="{0D108BD9-81ED-4DB2-BD59-A6C34878D82A}">
                    <a16:rowId xmlns="" xmlns:a16="http://schemas.microsoft.com/office/drawing/2014/main" val="3696669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Требования к результату: 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L="68579" marR="68579" marT="34295" marB="34295" anchor="ctr"/>
                </a:tc>
                <a:tc>
                  <a:txBody>
                    <a:bodyPr/>
                    <a:lstStyle/>
                    <a:p>
                      <a:pPr marL="285750" lvl="1" indent="-285750" algn="l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400" kern="1200" baseline="0" dirty="0" smtClean="0"/>
                        <a:t>Вкладка на сайте ОУ  с перечнем документов, согласий, бланков и образцов их заполнения</a:t>
                      </a:r>
                      <a:endParaRPr kumimoji="0" lang="ru-RU" sz="1400" kern="1200" dirty="0" smtClean="0"/>
                    </a:p>
                    <a:p>
                      <a:pPr marL="285750" lvl="1" indent="-285750" algn="l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400" kern="1200" baseline="0" dirty="0" smtClean="0"/>
                        <a:t>Информационный стенд для родителей с перечнем документов.</a:t>
                      </a:r>
                    </a:p>
                    <a:p>
                      <a:pPr marL="285750" lvl="1" indent="-285750" algn="l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400" kern="1200" baseline="0" dirty="0" smtClean="0">
                          <a:solidFill>
                            <a:schemeClr val="tx1"/>
                          </a:solidFill>
                        </a:rPr>
                        <a:t>Чек-листы с перечнем документов для родителей.</a:t>
                      </a:r>
                    </a:p>
                    <a:p>
                      <a:pPr marL="285750" lvl="1" indent="-285750" algn="l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400" kern="1200" baseline="0" dirty="0" smtClean="0"/>
                        <a:t>Рабочее место для родителей для заполнения документов с бланками и образцами.</a:t>
                      </a:r>
                    </a:p>
                    <a:p>
                      <a:pPr marL="285750" lvl="1" indent="-285750" algn="l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400" kern="1200" baseline="0" dirty="0" smtClean="0"/>
                        <a:t>График приема документов от родителей.</a:t>
                      </a:r>
                    </a:p>
                    <a:p>
                      <a:pPr marL="285750" lvl="1" indent="-285750" algn="l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400" kern="1200" baseline="0" dirty="0" smtClean="0"/>
                        <a:t>Удовлетворенность родителей качеством предоставленных услуг в дошкольных группах.</a:t>
                      </a:r>
                      <a:endParaRPr kumimoji="0" lang="ru-RU" sz="1400" kern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34295" marB="34295" anchor="ctr"/>
                </a:tc>
                <a:extLst>
                  <a:ext uri="{0D108BD9-81ED-4DB2-BD59-A6C34878D82A}">
                    <a16:rowId xmlns="" xmlns:a16="http://schemas.microsoft.com/office/drawing/2014/main" val="3518025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Пользователи результатами проекта: 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L="68579" marR="68579" marT="34295" marB="34295" anchor="ctr"/>
                </a:tc>
                <a:tc>
                  <a:txBody>
                    <a:bodyPr/>
                    <a:lstStyle/>
                    <a:p>
                      <a:pPr marL="0" lvl="1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baseline="0" dirty="0" smtClean="0"/>
                        <a:t>Сотрудники дошкольных групп</a:t>
                      </a:r>
                      <a:r>
                        <a:rPr kumimoji="0" lang="en-GB" sz="1400" kern="1200" baseline="0" dirty="0" smtClean="0"/>
                        <a:t> МБОУ “</a:t>
                      </a:r>
                      <a:r>
                        <a:rPr kumimoji="0" lang="ru-RU" sz="1400" kern="1200" baseline="0" dirty="0" err="1" smtClean="0"/>
                        <a:t>Звёздненская</a:t>
                      </a:r>
                      <a:r>
                        <a:rPr kumimoji="0" lang="en-GB" sz="1400" kern="1200" baseline="0" dirty="0" smtClean="0"/>
                        <a:t> СОШ”</a:t>
                      </a:r>
                      <a:r>
                        <a:rPr kumimoji="0" lang="ru-RU" sz="1400" kern="1200" baseline="0" dirty="0" smtClean="0"/>
                        <a:t>, родители воспитанников</a:t>
                      </a:r>
                      <a:r>
                        <a:rPr kumimoji="0" lang="en-GB" sz="1400" kern="1200" baseline="0" dirty="0" smtClean="0"/>
                        <a:t>; трансляция опыта – образовательные учреждения  </a:t>
                      </a:r>
                      <a:r>
                        <a:rPr kumimoji="0" lang="ru-RU" sz="1400" kern="1200" baseline="0" dirty="0" smtClean="0"/>
                        <a:t>К</a:t>
                      </a:r>
                      <a:r>
                        <a:rPr kumimoji="0" lang="en-GB" sz="1400" kern="1200" baseline="0" dirty="0" smtClean="0"/>
                        <a:t>емеровского </a:t>
                      </a:r>
                      <a:r>
                        <a:rPr kumimoji="0" lang="en-GB" sz="1400" kern="1200" baseline="0" dirty="0" err="1" smtClean="0"/>
                        <a:t>муниципального</a:t>
                      </a:r>
                      <a:r>
                        <a:rPr kumimoji="0" lang="en-GB" sz="1400" kern="1200" baseline="0" dirty="0" smtClean="0"/>
                        <a:t> </a:t>
                      </a:r>
                      <a:r>
                        <a:rPr kumimoji="0" lang="ru-RU" sz="1400" kern="1200" baseline="0" dirty="0" smtClean="0"/>
                        <a:t>округа, Кемеровской области</a:t>
                      </a:r>
                      <a:endParaRPr kumimoji="0" lang="ru-RU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34295" marB="34295" anchor="ctr"/>
                </a:tc>
                <a:extLst>
                  <a:ext uri="{0D108BD9-81ED-4DB2-BD59-A6C34878D82A}">
                    <a16:rowId xmlns="" xmlns:a16="http://schemas.microsoft.com/office/drawing/2014/main" val="1933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7061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26702"/>
            <a:ext cx="6912768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КОМАНДА ПРОЕКТА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618603"/>
              </p:ext>
            </p:extLst>
          </p:nvPr>
        </p:nvGraphicFramePr>
        <p:xfrm>
          <a:off x="1259632" y="1556792"/>
          <a:ext cx="7536152" cy="424733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60040">
                  <a:extLst>
                    <a:ext uri="{9D8B030D-6E8A-4147-A177-3AD203B41FA5}">
                      <a16:colId xmlns="" xmlns:a16="http://schemas.microsoft.com/office/drawing/2014/main" val="1144867484"/>
                    </a:ext>
                  </a:extLst>
                </a:gridCol>
                <a:gridCol w="2728470">
                  <a:extLst>
                    <a:ext uri="{9D8B030D-6E8A-4147-A177-3AD203B41FA5}">
                      <a16:colId xmlns="" xmlns:a16="http://schemas.microsoft.com/office/drawing/2014/main" val="3277259535"/>
                    </a:ext>
                  </a:extLst>
                </a:gridCol>
                <a:gridCol w="28063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41275">
                  <a:extLst>
                    <a:ext uri="{9D8B030D-6E8A-4147-A177-3AD203B41FA5}">
                      <a16:colId xmlns="" xmlns:a16="http://schemas.microsoft.com/office/drawing/2014/main" val="3509798006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№ </a:t>
                      </a:r>
                      <a:endParaRPr lang="ru-RU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ФИО </a:t>
                      </a:r>
                      <a:endParaRPr lang="ru-RU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Должность и основное место работы</a:t>
                      </a:r>
                      <a:endParaRPr lang="ru-RU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Выполняемые в проекте работы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84033513"/>
                  </a:ext>
                </a:extLst>
              </a:tr>
              <a:tr h="46975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Комолова</a:t>
                      </a:r>
                      <a:r>
                        <a:rPr lang="ru-RU" sz="1400" dirty="0" smtClean="0"/>
                        <a:t> Олеся Ивановна</a:t>
                      </a:r>
                      <a:endParaRPr lang="ru-RU" sz="1400" dirty="0" smtClean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</a:rPr>
                        <a:t>Старший воспитатель МБОУ «</a:t>
                      </a:r>
                      <a:r>
                        <a:rPr lang="ru-RU" sz="1200" kern="1200" dirty="0" err="1" smtClean="0">
                          <a:effectLst/>
                        </a:rPr>
                        <a:t>Звёздненская</a:t>
                      </a:r>
                      <a:r>
                        <a:rPr lang="ru-RU" sz="1200" kern="1200" dirty="0" smtClean="0">
                          <a:effectLst/>
                        </a:rPr>
                        <a:t> СОШ»</a:t>
                      </a:r>
                      <a:endParaRPr lang="ru-RU" sz="1200" dirty="0" smtClean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Руководитель проекта</a:t>
                      </a:r>
                      <a:endParaRPr lang="ru-RU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70660054"/>
                  </a:ext>
                </a:extLst>
              </a:tr>
              <a:tr h="46975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Самсонова Людмила Ивановна</a:t>
                      </a:r>
                      <a:endParaRPr lang="ru-RU" sz="14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Завхоз  МБОУ «</a:t>
                      </a:r>
                      <a:r>
                        <a:rPr lang="ru-RU" sz="1200" dirty="0" err="1" smtClean="0"/>
                        <a:t>Звёздненская</a:t>
                      </a:r>
                      <a:r>
                        <a:rPr lang="ru-RU" sz="1200" dirty="0" smtClean="0"/>
                        <a:t> СОШ»</a:t>
                      </a:r>
                      <a:endParaRPr lang="ru-RU" sz="1200" dirty="0" smtClean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Член рабочей группы</a:t>
                      </a:r>
                      <a:endParaRPr lang="ru-RU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04708867"/>
                  </a:ext>
                </a:extLst>
              </a:tr>
              <a:tr h="50709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Иванова Алёна Николаевна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Воспитатель  МБОУ «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Звёздненская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СОШ»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Член рабочей группы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32990577"/>
                  </a:ext>
                </a:extLst>
              </a:tr>
              <a:tr h="55776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Капитонова Татьяна Анатольевна</a:t>
                      </a:r>
                      <a:endParaRPr lang="ru-RU" sz="14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Воспитатель  МБОУ «</a:t>
                      </a:r>
                      <a:r>
                        <a:rPr lang="ru-RU" sz="1200" dirty="0" err="1" smtClean="0"/>
                        <a:t>Звёздненская</a:t>
                      </a:r>
                      <a:r>
                        <a:rPr lang="ru-RU" sz="1200" dirty="0" smtClean="0"/>
                        <a:t> СОШ»</a:t>
                      </a:r>
                      <a:endParaRPr lang="ru-RU" sz="1200" dirty="0" smtClean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Член рабочей группы</a:t>
                      </a:r>
                      <a:endParaRPr lang="ru-RU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23965451"/>
                  </a:ext>
                </a:extLst>
              </a:tr>
              <a:tr h="46975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5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Галкина Людмила Николаевна</a:t>
                      </a:r>
                      <a:endParaRPr lang="ru-RU" sz="14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Воспитатель МБОУ «</a:t>
                      </a:r>
                      <a:r>
                        <a:rPr lang="ru-RU" sz="1200" dirty="0" err="1" smtClean="0"/>
                        <a:t>Звёздненская</a:t>
                      </a:r>
                      <a:r>
                        <a:rPr lang="ru-RU" sz="1200" dirty="0" smtClean="0"/>
                        <a:t> СОШ»</a:t>
                      </a:r>
                      <a:endParaRPr lang="ru-RU" sz="1200" dirty="0" smtClean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Член рабочей группы</a:t>
                      </a:r>
                      <a:endParaRPr lang="ru-RU" sz="12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8750134"/>
                  </a:ext>
                </a:extLst>
              </a:tr>
              <a:tr h="23487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6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Михеева Юлия</a:t>
                      </a:r>
                      <a:r>
                        <a:rPr lang="ru-RU" sz="1400" baseline="0" dirty="0" smtClean="0"/>
                        <a:t> Викторовна</a:t>
                      </a:r>
                      <a:endParaRPr lang="ru-RU" sz="14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Младший воспитатель МБОУ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«</a:t>
                      </a:r>
                      <a:r>
                        <a:rPr lang="ru-RU" sz="1200" dirty="0" err="1" smtClean="0"/>
                        <a:t>Звёздненская</a:t>
                      </a:r>
                      <a:r>
                        <a:rPr lang="ru-RU" sz="1200" dirty="0" smtClean="0"/>
                        <a:t> СОШ»</a:t>
                      </a:r>
                      <a:endParaRPr lang="ru-RU" sz="1200" dirty="0" smtClean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Член</a:t>
                      </a:r>
                      <a:r>
                        <a:rPr lang="ru-RU" sz="1200" baseline="0" dirty="0" smtClean="0"/>
                        <a:t> рабочей группы</a:t>
                      </a:r>
                      <a:endParaRPr lang="ru-RU" sz="1200" dirty="0">
                        <a:latin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8861999"/>
                  </a:ext>
                </a:extLst>
              </a:tr>
              <a:tr h="23487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anose="020F0502020204030204" pitchFamily="34" charset="0"/>
                        </a:rPr>
                        <a:t>7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Сафронова Елена Викторовна</a:t>
                      </a:r>
                      <a:endParaRPr lang="ru-RU" sz="1400" dirty="0" smtClean="0"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Секретарь и делопроизводитель МБОУ «</a:t>
                      </a:r>
                      <a:r>
                        <a:rPr lang="ru-RU" sz="1200" dirty="0" err="1" smtClean="0"/>
                        <a:t>Звёздненская</a:t>
                      </a:r>
                      <a:r>
                        <a:rPr lang="ru-RU" sz="1200" dirty="0" smtClean="0"/>
                        <a:t> СОШ»</a:t>
                      </a:r>
                      <a:endParaRPr lang="ru-RU" sz="1200" dirty="0" smtClean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Член</a:t>
                      </a:r>
                      <a:r>
                        <a:rPr lang="ru-RU" sz="1200" baseline="0" dirty="0" smtClean="0"/>
                        <a:t> рабочей группы</a:t>
                      </a:r>
                      <a:endParaRPr lang="ru-RU" sz="120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04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КОМАНДА ПРОЕКТА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52736"/>
            <a:ext cx="7236296" cy="5427222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34396"/>
            <a:ext cx="3795014" cy="177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2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71600" y="258243"/>
            <a:ext cx="777790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ПРОЕКТ «</a:t>
            </a: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Сокращение времени </a:t>
            </a:r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оформления документов родителями </a:t>
            </a: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 </a:t>
            </a:r>
            <a:endParaRPr lang="ru-RU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defRPr/>
            </a:pP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   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404451"/>
              </p:ext>
            </p:extLst>
          </p:nvPr>
        </p:nvGraphicFramePr>
        <p:xfrm>
          <a:off x="1331640" y="1075491"/>
          <a:ext cx="7534239" cy="636162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36304">
                  <a:extLst>
                    <a:ext uri="{9D8B030D-6E8A-4147-A177-3AD203B41FA5}">
                      <a16:colId xmlns="" xmlns:a16="http://schemas.microsoft.com/office/drawing/2014/main" val="811164937"/>
                    </a:ext>
                  </a:extLst>
                </a:gridCol>
                <a:gridCol w="2520280">
                  <a:extLst>
                    <a:ext uri="{9D8B030D-6E8A-4147-A177-3AD203B41FA5}">
                      <a16:colId xmlns="" xmlns:a16="http://schemas.microsoft.com/office/drawing/2014/main" val="2493392247"/>
                    </a:ext>
                  </a:extLst>
                </a:gridCol>
                <a:gridCol w="2277655">
                  <a:extLst>
                    <a:ext uri="{9D8B030D-6E8A-4147-A177-3AD203B41FA5}">
                      <a16:colId xmlns="" xmlns:a16="http://schemas.microsoft.com/office/drawing/2014/main" val="74668907"/>
                    </a:ext>
                  </a:extLst>
                </a:gridCol>
              </a:tblGrid>
              <a:tr h="3570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Исходящее состояние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Целевое состояние</a:t>
                      </a:r>
                      <a:endParaRPr lang="ru-RU" sz="1600" b="1" dirty="0" smtClean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Результат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51214462"/>
                  </a:ext>
                </a:extLst>
              </a:tr>
              <a:tr h="4755499">
                <a:tc>
                  <a:txBody>
                    <a:bodyPr/>
                    <a:lstStyle/>
                    <a:p>
                      <a:pPr marL="285750" indent="-285750" rtl="0" eaLnBrk="1" fontAlgn="auto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ru-RU" sz="13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Отсутствие чёткого алгоритма действий для сотрудников.</a:t>
                      </a:r>
                    </a:p>
                    <a:p>
                      <a:pPr marL="285750" indent="-285750" rtl="0" eaLnBrk="1" fontAlgn="auto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ru-RU" sz="13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Отсутствие информации для родителей о перечне документов.</a:t>
                      </a:r>
                    </a:p>
                    <a:p>
                      <a:pPr marL="285750" indent="-285750" rtl="0" eaLnBrk="1" fontAlgn="auto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ru-RU" sz="13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Отсутствие рабочего места для родителей с  бланками документов и образцами их заполнения в свободном доступе.</a:t>
                      </a:r>
                    </a:p>
                    <a:p>
                      <a:pPr marL="285750" indent="-285750" rtl="0" eaLnBrk="1" fontAlgn="auto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ru-RU" sz="13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Отсутствие нужной информации для родителей на сайте ОУ.</a:t>
                      </a:r>
                    </a:p>
                    <a:p>
                      <a:pPr marL="285750" indent="-285750" rtl="0" eaLnBrk="1" fontAlgn="auto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ru-RU" sz="13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Отсутствие графика приема документов от родителей.</a:t>
                      </a:r>
                    </a:p>
                    <a:p>
                      <a:pPr marL="285750" indent="-285750" rtl="0" eaLnBrk="1" fontAlgn="auto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ru-RU" sz="13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Большие временные затраты у  родителей и сотрудников  при оформлении документов.</a:t>
                      </a:r>
                      <a:endParaRPr lang="en-GB" sz="13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endParaRPr lang="en-GB" sz="1400" dirty="0" smtClean="0"/>
                    </a:p>
                    <a:p>
                      <a:endParaRPr lang="en-GB" sz="1600" dirty="0" smtClean="0"/>
                    </a:p>
                    <a:p>
                      <a:pPr algn="ctr"/>
                      <a:endParaRPr lang="ru-RU" sz="20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</a:t>
                      </a:r>
                      <a:endParaRPr lang="ru-RU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Разработка</a:t>
                      </a:r>
                      <a:r>
                        <a:rPr lang="ru-RU" sz="12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алгоритма взаимодействия с родителями для сотрудников дошкольных групп</a:t>
                      </a:r>
                      <a:r>
                        <a:rPr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200" kern="120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Разработка и размещение чек-листов для родителей на информационном стенде.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Организация и оформление рабочего места для заполнения документов с бланками и образцами заполнения.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Размещение нужной информации  на сайте ОУ.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Разработка графика приема документов от родителей.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Сокращение временных затрат у родителей и сотрудников при оформлении документов.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Сотрудники дошкольных групп</a:t>
                      </a:r>
                      <a:r>
                        <a:rPr lang="ru-RU" sz="11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взаимодействуют с родителями в соответствии с алгоритмом. </a:t>
                      </a:r>
                      <a:endParaRPr lang="ru-RU" sz="11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285750" indent="-28575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ru-RU" sz="11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Родители получают нужную информацию на информационном стенде.</a:t>
                      </a:r>
                    </a:p>
                    <a:p>
                      <a:pPr marL="285750" indent="-28575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Родители заполняют документы на рабочем месте</a:t>
                      </a:r>
                      <a:r>
                        <a:rPr lang="ru-RU" sz="11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1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285750" indent="-28575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Родители заполняют документы без посещения ОУ,</a:t>
                      </a:r>
                      <a:r>
                        <a:rPr lang="ru-RU" sz="11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скачивая их с сайта.</a:t>
                      </a:r>
                    </a:p>
                    <a:p>
                      <a:pPr marL="285750" indent="-28575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ru-RU" sz="11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Родители приходят в ОУ для сдачи документов в определенные дни и часы.</a:t>
                      </a:r>
                    </a:p>
                    <a:p>
                      <a:pPr marL="285750" indent="-28575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ru-RU" sz="11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Сокращение временных затрат на оформление документов родителями воспитанников и сотрудниками ОУ на 62,5% </a:t>
                      </a:r>
                    </a:p>
                    <a:p>
                      <a:pPr marL="285750" indent="-28575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Отсутствие</a:t>
                      </a:r>
                      <a:r>
                        <a:rPr lang="ru-RU" sz="11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конфликтных ситуаций между родителями и сотрудниками ОУ</a:t>
                      </a:r>
                      <a:r>
                        <a:rPr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800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indent="96838" algn="ctr" rtl="0" eaLnBrk="1" latinLnBrk="0" hangingPunct="1"/>
                      <a:r>
                        <a:rPr lang="ru-RU" sz="24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после</a:t>
                      </a:r>
                    </a:p>
                    <a:p>
                      <a:pPr marL="0" indent="96838" algn="ctr" rtl="0" eaLnBrk="1" latinLnBrk="0" hangingPunct="1"/>
                      <a:endParaRPr lang="ru-RU" sz="2000" kern="1200" dirty="0" smtClean="0">
                        <a:effectLst/>
                      </a:endParaRPr>
                    </a:p>
                    <a:p>
                      <a:pPr marL="0" indent="96838" algn="ctr" rtl="0" eaLnBrk="1" latinLnBrk="0" hangingPunct="1"/>
                      <a:endParaRPr lang="ru-RU" sz="2000" kern="1200" dirty="0" smtClean="0">
                        <a:effectLst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20685114"/>
                  </a:ext>
                </a:extLst>
              </a:tr>
            </a:tbl>
          </a:graphicData>
        </a:graphic>
      </p:graphicFrame>
      <p:sp>
        <p:nvSpPr>
          <p:cNvPr id="2" name="Стрелка вправо 1"/>
          <p:cNvSpPr/>
          <p:nvPr/>
        </p:nvSpPr>
        <p:spPr>
          <a:xfrm>
            <a:off x="4644007" y="6021288"/>
            <a:ext cx="1439639" cy="54114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71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83569" y="188640"/>
            <a:ext cx="87342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Введение в предметную область</a:t>
            </a:r>
          </a:p>
          <a:p>
            <a:pPr algn="ctr"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 описание ситуации «КАК ЕСТЬ»)</a:t>
            </a:r>
          </a:p>
          <a:p>
            <a:pPr algn="ctr">
              <a:defRPr/>
            </a:pP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КАРТА ТЕКУЩЕГО СОСТОЯНИЯ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32" y="1369364"/>
            <a:ext cx="6696744" cy="5022558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324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23221" y="1324740"/>
            <a:ext cx="1076761" cy="15030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00" dirty="0" smtClean="0"/>
          </a:p>
          <a:p>
            <a:r>
              <a:rPr lang="ru-RU" sz="900" dirty="0" smtClean="0"/>
              <a:t>Посещение  родителями  ОУ для получения информации</a:t>
            </a:r>
            <a:endParaRPr lang="ru-RU" sz="9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617761"/>
              </p:ext>
            </p:extLst>
          </p:nvPr>
        </p:nvGraphicFramePr>
        <p:xfrm>
          <a:off x="4660580" y="3880163"/>
          <a:ext cx="4153965" cy="212474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4181">
                  <a:extLst>
                    <a:ext uri="{9D8B030D-6E8A-4147-A177-3AD203B41FA5}">
                      <a16:colId xmlns="" xmlns:a16="http://schemas.microsoft.com/office/drawing/2014/main" val="3535992974"/>
                    </a:ext>
                  </a:extLst>
                </a:gridCol>
                <a:gridCol w="3919784">
                  <a:extLst>
                    <a:ext uri="{9D8B030D-6E8A-4147-A177-3AD203B41FA5}">
                      <a16:colId xmlns="" xmlns:a16="http://schemas.microsoft.com/office/drawing/2014/main" val="1152463390"/>
                    </a:ext>
                  </a:extLst>
                </a:gridCol>
              </a:tblGrid>
              <a:tr h="356909">
                <a:tc gridSpan="2">
                  <a:txBody>
                    <a:bodyPr/>
                    <a:lstStyle/>
                    <a:p>
                      <a:r>
                        <a:rPr lang="ru-RU" sz="1400" dirty="0" smtClean="0"/>
                        <a:t>Перечень потерь/проблем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2090034"/>
                  </a:ext>
                </a:extLst>
              </a:tr>
              <a:tr h="29826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100" dirty="0" smtClean="0"/>
                        <a:t>Отсутствие</a:t>
                      </a:r>
                      <a:r>
                        <a:rPr lang="ru-RU" sz="1100" baseline="0" dirty="0" smtClean="0"/>
                        <a:t> доступной информации для родителей</a:t>
                      </a:r>
                      <a:endParaRPr lang="ru-RU" sz="11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31948693"/>
                  </a:ext>
                </a:extLst>
              </a:tr>
              <a:tr h="33336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100" dirty="0" smtClean="0"/>
                        <a:t>Отсутствие бланков и образцов их заполнения в ОУ и на сайте ОУ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41066943"/>
                  </a:ext>
                </a:extLst>
              </a:tr>
              <a:tr h="28221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100" dirty="0" smtClean="0"/>
                        <a:t>Большие временные затраты и излишние движения</a:t>
                      </a:r>
                      <a:r>
                        <a:rPr lang="ru-RU" sz="1100" baseline="0" dirty="0" smtClean="0"/>
                        <a:t>.</a:t>
                      </a:r>
                      <a:endParaRPr lang="ru-RU" sz="11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0113393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100" baseline="0" dirty="0" smtClean="0"/>
                        <a:t>Наличие конфликтных ситуаций между родителями и сотрудниками ОУ</a:t>
                      </a:r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3810701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100" baseline="0" dirty="0" smtClean="0"/>
                        <a:t>Отсутствие графика приема документов</a:t>
                      </a: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362569" y="176108"/>
            <a:ext cx="8610232" cy="675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16.01.2020г</a:t>
            </a:r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                                                                 </a:t>
            </a:r>
            <a:r>
              <a:rPr lang="ru-RU" sz="1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ВПП 5ч.07 мин</a:t>
            </a:r>
            <a:r>
              <a:rPr lang="ru-RU" sz="18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18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64315" y="66934"/>
            <a:ext cx="6368670" cy="7200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КАРТА ТЕКУЩЕГО СОСТОЯНИЯ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 описание ситуации « КАК ЕСТЬ»)      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1980773" y="1558469"/>
            <a:ext cx="330750" cy="125234"/>
            <a:chOff x="1846387" y="743783"/>
            <a:chExt cx="330750" cy="125234"/>
          </a:xfrm>
        </p:grpSpPr>
        <p:sp>
          <p:nvSpPr>
            <p:cNvPr id="99" name="Стрелка вправо 98"/>
            <p:cNvSpPr/>
            <p:nvPr/>
          </p:nvSpPr>
          <p:spPr>
            <a:xfrm rot="21582103">
              <a:off x="1846387" y="743783"/>
              <a:ext cx="330750" cy="12523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0" name="Стрелка вправо 6"/>
            <p:cNvSpPr txBox="1"/>
            <p:nvPr/>
          </p:nvSpPr>
          <p:spPr>
            <a:xfrm rot="21582103">
              <a:off x="1846387" y="768928"/>
              <a:ext cx="293180" cy="751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" kern="1200"/>
            </a:p>
          </p:txBody>
        </p:sp>
      </p:grpSp>
      <p:sp>
        <p:nvSpPr>
          <p:cNvPr id="12" name="Скругленный прямоугольник 4"/>
          <p:cNvSpPr txBox="1"/>
          <p:nvPr/>
        </p:nvSpPr>
        <p:spPr>
          <a:xfrm>
            <a:off x="679367" y="835798"/>
            <a:ext cx="689170" cy="350748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85344" tIns="85344" rIns="85344" bIns="45720" numCol="1" spcCol="1270" anchor="t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tx2">
                    <a:lumMod val="50000"/>
                  </a:schemeClr>
                </a:solidFill>
              </a:rPr>
              <a:t>Шаг 1</a:t>
            </a:r>
            <a:endParaRPr lang="ru-RU" sz="1200" b="1" kern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Скругленный прямоугольник 4"/>
          <p:cNvSpPr txBox="1"/>
          <p:nvPr/>
        </p:nvSpPr>
        <p:spPr>
          <a:xfrm>
            <a:off x="1709640" y="835798"/>
            <a:ext cx="642482" cy="367056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85344" tIns="85344" rIns="85344" bIns="45720" numCol="1" spcCol="1270" anchor="t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tx2">
                    <a:lumMod val="50000"/>
                  </a:schemeClr>
                </a:solidFill>
              </a:rPr>
              <a:t>Шаг 2</a:t>
            </a:r>
            <a:endParaRPr lang="ru-RU" sz="1200" b="1" kern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Скругленный прямоугольник 4"/>
          <p:cNvSpPr txBox="1"/>
          <p:nvPr/>
        </p:nvSpPr>
        <p:spPr>
          <a:xfrm>
            <a:off x="2873981" y="836712"/>
            <a:ext cx="642482" cy="370375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85344" tIns="85344" rIns="85344" bIns="45720" numCol="1" spcCol="1270" anchor="t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/>
              <a:t>Шаг 3</a:t>
            </a:r>
            <a:endParaRPr lang="ru-RU" sz="1200" b="1" kern="1200" dirty="0"/>
          </a:p>
        </p:txBody>
      </p:sp>
      <p:grpSp>
        <p:nvGrpSpPr>
          <p:cNvPr id="82" name="Группа 81"/>
          <p:cNvGrpSpPr/>
          <p:nvPr/>
        </p:nvGrpSpPr>
        <p:grpSpPr>
          <a:xfrm>
            <a:off x="1405435" y="940233"/>
            <a:ext cx="333264" cy="141877"/>
            <a:chOff x="737651" y="746767"/>
            <a:chExt cx="317452" cy="12523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1" name="Стрелка вправо 100"/>
            <p:cNvSpPr/>
            <p:nvPr/>
          </p:nvSpPr>
          <p:spPr>
            <a:xfrm>
              <a:off x="737651" y="746767"/>
              <a:ext cx="317452" cy="12523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2" name="Стрелка вправо 4"/>
            <p:cNvSpPr txBox="1"/>
            <p:nvPr/>
          </p:nvSpPr>
          <p:spPr>
            <a:xfrm>
              <a:off x="737651" y="771814"/>
              <a:ext cx="279882" cy="751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" kern="1200"/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3609150" y="954855"/>
            <a:ext cx="357376" cy="141877"/>
            <a:chOff x="2978499" y="742963"/>
            <a:chExt cx="340420" cy="12523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97" name="Стрелка вправо 96"/>
            <p:cNvSpPr/>
            <p:nvPr/>
          </p:nvSpPr>
          <p:spPr>
            <a:xfrm rot="12190">
              <a:off x="2978499" y="742963"/>
              <a:ext cx="340420" cy="12523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8" name="Стрелка вправо 8"/>
            <p:cNvSpPr txBox="1"/>
            <p:nvPr/>
          </p:nvSpPr>
          <p:spPr>
            <a:xfrm rot="12190">
              <a:off x="2978499" y="767943"/>
              <a:ext cx="302850" cy="751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" kern="1200"/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4766101" y="965817"/>
            <a:ext cx="364522" cy="141877"/>
            <a:chOff x="4127294" y="723882"/>
            <a:chExt cx="347227" cy="12523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95" name="Стрелка вправо 94"/>
            <p:cNvSpPr/>
            <p:nvPr/>
          </p:nvSpPr>
          <p:spPr>
            <a:xfrm rot="21477015">
              <a:off x="4127294" y="723882"/>
              <a:ext cx="347227" cy="12523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6" name="Стрелка вправо 10"/>
            <p:cNvSpPr txBox="1"/>
            <p:nvPr/>
          </p:nvSpPr>
          <p:spPr>
            <a:xfrm rot="21477015">
              <a:off x="4127306" y="749601"/>
              <a:ext cx="309657" cy="751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" kern="1200"/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5829209" y="944482"/>
            <a:ext cx="377855" cy="141877"/>
            <a:chOff x="5291497" y="681651"/>
            <a:chExt cx="359928" cy="12523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93" name="Стрелка вправо 92"/>
            <p:cNvSpPr/>
            <p:nvPr/>
          </p:nvSpPr>
          <p:spPr>
            <a:xfrm rot="21475092">
              <a:off x="5291497" y="681651"/>
              <a:ext cx="359928" cy="12523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4" name="Стрелка вправо 12"/>
            <p:cNvSpPr txBox="1"/>
            <p:nvPr/>
          </p:nvSpPr>
          <p:spPr>
            <a:xfrm rot="21475092">
              <a:off x="5291509" y="707380"/>
              <a:ext cx="322358" cy="751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" kern="1200"/>
            </a:p>
          </p:txBody>
        </p:sp>
      </p:grpSp>
      <p:grpSp>
        <p:nvGrpSpPr>
          <p:cNvPr id="87" name="Группа 86"/>
          <p:cNvGrpSpPr/>
          <p:nvPr/>
        </p:nvGrpSpPr>
        <p:grpSpPr>
          <a:xfrm rot="156270">
            <a:off x="6987743" y="954854"/>
            <a:ext cx="392133" cy="141877"/>
            <a:chOff x="6479816" y="628653"/>
            <a:chExt cx="373528" cy="12523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91" name="Стрелка вправо 90"/>
            <p:cNvSpPr/>
            <p:nvPr/>
          </p:nvSpPr>
          <p:spPr>
            <a:xfrm rot="21421720">
              <a:off x="6479816" y="628653"/>
              <a:ext cx="373528" cy="12523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2" name="Стрелка вправо 14"/>
            <p:cNvSpPr txBox="1"/>
            <p:nvPr/>
          </p:nvSpPr>
          <p:spPr>
            <a:xfrm rot="21421720">
              <a:off x="6479841" y="654674"/>
              <a:ext cx="335958" cy="751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" kern="1200"/>
            </a:p>
          </p:txBody>
        </p:sp>
      </p:grpSp>
      <p:grpSp>
        <p:nvGrpSpPr>
          <p:cNvPr id="151" name="Группа 150"/>
          <p:cNvGrpSpPr/>
          <p:nvPr/>
        </p:nvGrpSpPr>
        <p:grpSpPr>
          <a:xfrm>
            <a:off x="2487011" y="940232"/>
            <a:ext cx="333264" cy="141877"/>
            <a:chOff x="737651" y="746767"/>
            <a:chExt cx="317452" cy="12523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52" name="Стрелка вправо 151"/>
            <p:cNvSpPr/>
            <p:nvPr/>
          </p:nvSpPr>
          <p:spPr>
            <a:xfrm>
              <a:off x="737651" y="746767"/>
              <a:ext cx="317452" cy="12523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3" name="Стрелка вправо 4"/>
            <p:cNvSpPr txBox="1"/>
            <p:nvPr/>
          </p:nvSpPr>
          <p:spPr>
            <a:xfrm>
              <a:off x="737651" y="771814"/>
              <a:ext cx="279882" cy="751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" kern="1200"/>
            </a:p>
          </p:txBody>
        </p:sp>
      </p:grpSp>
      <p:grpSp>
        <p:nvGrpSpPr>
          <p:cNvPr id="154" name="Группа 153"/>
          <p:cNvGrpSpPr/>
          <p:nvPr/>
        </p:nvGrpSpPr>
        <p:grpSpPr>
          <a:xfrm>
            <a:off x="8208623" y="965816"/>
            <a:ext cx="392133" cy="141877"/>
            <a:chOff x="6479816" y="628653"/>
            <a:chExt cx="373528" cy="12523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67" name="Стрелка вправо 166"/>
            <p:cNvSpPr/>
            <p:nvPr/>
          </p:nvSpPr>
          <p:spPr>
            <a:xfrm rot="21421720">
              <a:off x="6479816" y="628653"/>
              <a:ext cx="373528" cy="12523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8" name="Стрелка вправо 14"/>
            <p:cNvSpPr txBox="1"/>
            <p:nvPr/>
          </p:nvSpPr>
          <p:spPr>
            <a:xfrm rot="21421720">
              <a:off x="6479841" y="654674"/>
              <a:ext cx="335958" cy="751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" kern="1200"/>
            </a:p>
          </p:txBody>
        </p:sp>
      </p:grpSp>
      <p:sp>
        <p:nvSpPr>
          <p:cNvPr id="190" name="Скругленный прямоугольник 4"/>
          <p:cNvSpPr txBox="1"/>
          <p:nvPr/>
        </p:nvSpPr>
        <p:spPr>
          <a:xfrm>
            <a:off x="6622207" y="3269165"/>
            <a:ext cx="642482" cy="244466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85344" tIns="85344" rIns="85344" bIns="45720" numCol="1" spcCol="1270" anchor="t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b="1" kern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955" y="1167024"/>
            <a:ext cx="343228" cy="1659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</a:t>
            </a:r>
          </a:p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</a:t>
            </a:r>
          </a:p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</a:p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</a:t>
            </a:r>
          </a:p>
        </p:txBody>
      </p:sp>
      <p:sp>
        <p:nvSpPr>
          <p:cNvPr id="5" name="Овал 4"/>
          <p:cNvSpPr/>
          <p:nvPr/>
        </p:nvSpPr>
        <p:spPr>
          <a:xfrm>
            <a:off x="534183" y="1096732"/>
            <a:ext cx="1037884" cy="49423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Родитель-ОУ</a:t>
            </a:r>
            <a:endParaRPr lang="ru-RU" sz="900" b="1" dirty="0"/>
          </a:p>
        </p:txBody>
      </p:sp>
      <p:sp>
        <p:nvSpPr>
          <p:cNvPr id="6" name="Овал 5"/>
          <p:cNvSpPr/>
          <p:nvPr/>
        </p:nvSpPr>
        <p:spPr>
          <a:xfrm>
            <a:off x="603246" y="2575358"/>
            <a:ext cx="841411" cy="3266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35 мин.</a:t>
            </a:r>
            <a:endParaRPr lang="ru-RU" sz="1100" b="1" dirty="0"/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1668834" y="1323721"/>
            <a:ext cx="1076761" cy="15030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00" dirty="0" smtClean="0"/>
          </a:p>
          <a:p>
            <a:r>
              <a:rPr lang="ru-RU" sz="900" dirty="0" smtClean="0"/>
              <a:t>Консультация родителей по подаче пакета документов</a:t>
            </a:r>
            <a:endParaRPr lang="ru-RU" sz="900" dirty="0"/>
          </a:p>
        </p:txBody>
      </p:sp>
      <p:sp>
        <p:nvSpPr>
          <p:cNvPr id="113" name="Овал 112"/>
          <p:cNvSpPr/>
          <p:nvPr/>
        </p:nvSpPr>
        <p:spPr>
          <a:xfrm>
            <a:off x="1655830" y="1130453"/>
            <a:ext cx="1037884" cy="49423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Старший </a:t>
            </a:r>
            <a:r>
              <a:rPr lang="ru-RU" sz="900" b="1" dirty="0" err="1" smtClean="0"/>
              <a:t>воспи</a:t>
            </a:r>
            <a:r>
              <a:rPr lang="ru-RU" sz="900" b="1" dirty="0" smtClean="0"/>
              <a:t>-ль</a:t>
            </a:r>
            <a:endParaRPr lang="ru-RU" sz="900" b="1" dirty="0"/>
          </a:p>
        </p:txBody>
      </p:sp>
      <p:sp>
        <p:nvSpPr>
          <p:cNvPr id="114" name="Овал 113"/>
          <p:cNvSpPr/>
          <p:nvPr/>
        </p:nvSpPr>
        <p:spPr>
          <a:xfrm>
            <a:off x="1808940" y="2584505"/>
            <a:ext cx="841411" cy="3266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7 мин.</a:t>
            </a:r>
            <a:endParaRPr lang="ru-RU" sz="1100" b="1" dirty="0"/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2820275" y="1323721"/>
            <a:ext cx="1076761" cy="15030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00" dirty="0" smtClean="0"/>
          </a:p>
          <a:p>
            <a:r>
              <a:rPr lang="ru-RU" sz="900" dirty="0" smtClean="0"/>
              <a:t>Подготовка пакета документов</a:t>
            </a:r>
            <a:endParaRPr lang="ru-RU" sz="900" dirty="0"/>
          </a:p>
        </p:txBody>
      </p:sp>
      <p:sp>
        <p:nvSpPr>
          <p:cNvPr id="116" name="Овал 115"/>
          <p:cNvSpPr/>
          <p:nvPr/>
        </p:nvSpPr>
        <p:spPr>
          <a:xfrm>
            <a:off x="2843488" y="1149749"/>
            <a:ext cx="1037884" cy="49423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Родитель</a:t>
            </a:r>
            <a:endParaRPr lang="ru-RU" sz="900" b="1" dirty="0"/>
          </a:p>
        </p:txBody>
      </p:sp>
      <p:sp>
        <p:nvSpPr>
          <p:cNvPr id="117" name="Овал 116"/>
          <p:cNvSpPr/>
          <p:nvPr/>
        </p:nvSpPr>
        <p:spPr>
          <a:xfrm>
            <a:off x="2958362" y="2584505"/>
            <a:ext cx="841411" cy="3266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60 мин.</a:t>
            </a:r>
            <a:endParaRPr lang="ru-RU" sz="1100" b="1" dirty="0"/>
          </a:p>
        </p:txBody>
      </p:sp>
      <p:sp>
        <p:nvSpPr>
          <p:cNvPr id="118" name="Скругленный прямоугольник 4"/>
          <p:cNvSpPr txBox="1"/>
          <p:nvPr/>
        </p:nvSpPr>
        <p:spPr>
          <a:xfrm>
            <a:off x="4031115" y="832479"/>
            <a:ext cx="642482" cy="370375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85344" tIns="85344" rIns="85344" bIns="45720" numCol="1" spcCol="1270" anchor="t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/>
              <a:t>Шаг 4</a:t>
            </a:r>
            <a:endParaRPr lang="ru-RU" sz="1200" b="1" kern="1200" dirty="0"/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3966526" y="1323721"/>
            <a:ext cx="1076761" cy="15030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00" dirty="0" smtClean="0"/>
          </a:p>
          <a:p>
            <a:r>
              <a:rPr lang="ru-RU" sz="900" dirty="0" smtClean="0"/>
              <a:t>* Обращение к старшему воспитателю</a:t>
            </a:r>
          </a:p>
          <a:p>
            <a:r>
              <a:rPr lang="ru-RU" sz="900" dirty="0" smtClean="0"/>
              <a:t>* Заполнение бланков</a:t>
            </a:r>
            <a:endParaRPr lang="ru-RU" sz="900" dirty="0"/>
          </a:p>
        </p:txBody>
      </p:sp>
      <p:sp>
        <p:nvSpPr>
          <p:cNvPr id="120" name="Овал 119"/>
          <p:cNvSpPr/>
          <p:nvPr/>
        </p:nvSpPr>
        <p:spPr>
          <a:xfrm>
            <a:off x="3985964" y="1149748"/>
            <a:ext cx="1037884" cy="49423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Родитель</a:t>
            </a:r>
            <a:endParaRPr lang="ru-RU" sz="900" b="1" dirty="0"/>
          </a:p>
        </p:txBody>
      </p:sp>
      <p:sp>
        <p:nvSpPr>
          <p:cNvPr id="121" name="Овал 120"/>
          <p:cNvSpPr/>
          <p:nvPr/>
        </p:nvSpPr>
        <p:spPr>
          <a:xfrm>
            <a:off x="4084200" y="2584505"/>
            <a:ext cx="841411" cy="3266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30 мин.</a:t>
            </a:r>
            <a:endParaRPr lang="ru-RU" sz="1100" b="1" dirty="0"/>
          </a:p>
        </p:txBody>
      </p:sp>
      <p:sp>
        <p:nvSpPr>
          <p:cNvPr id="122" name="Скругленный прямоугольник 4"/>
          <p:cNvSpPr txBox="1"/>
          <p:nvPr/>
        </p:nvSpPr>
        <p:spPr>
          <a:xfrm>
            <a:off x="5119144" y="840530"/>
            <a:ext cx="642482" cy="370375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85344" tIns="85344" rIns="85344" bIns="45720" numCol="1" spcCol="1270" anchor="t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/>
              <a:t>Шаг 5</a:t>
            </a:r>
            <a:endParaRPr lang="ru-RU" sz="1200" b="1" kern="1200" dirty="0"/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5100749" y="1324740"/>
            <a:ext cx="1076761" cy="15030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00" dirty="0" smtClean="0"/>
          </a:p>
          <a:p>
            <a:r>
              <a:rPr lang="ru-RU" sz="900" dirty="0" smtClean="0"/>
              <a:t>Проверка пакета документов</a:t>
            </a:r>
            <a:endParaRPr lang="ru-RU" sz="900" dirty="0"/>
          </a:p>
        </p:txBody>
      </p:sp>
      <p:sp>
        <p:nvSpPr>
          <p:cNvPr id="124" name="Овал 123"/>
          <p:cNvSpPr/>
          <p:nvPr/>
        </p:nvSpPr>
        <p:spPr>
          <a:xfrm>
            <a:off x="5100749" y="1159332"/>
            <a:ext cx="1037884" cy="49423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Старший </a:t>
            </a:r>
            <a:r>
              <a:rPr lang="ru-RU" sz="900" b="1" dirty="0" err="1" smtClean="0"/>
              <a:t>воспи</a:t>
            </a:r>
            <a:r>
              <a:rPr lang="ru-RU" sz="900" b="1" dirty="0" smtClean="0"/>
              <a:t>-ль</a:t>
            </a:r>
            <a:endParaRPr lang="ru-RU" sz="900" b="1" dirty="0"/>
          </a:p>
        </p:txBody>
      </p:sp>
      <p:sp>
        <p:nvSpPr>
          <p:cNvPr id="125" name="Овал 124"/>
          <p:cNvSpPr/>
          <p:nvPr/>
        </p:nvSpPr>
        <p:spPr>
          <a:xfrm>
            <a:off x="5213036" y="2584505"/>
            <a:ext cx="841411" cy="3266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10 мин.</a:t>
            </a:r>
            <a:endParaRPr lang="ru-RU" sz="1100" b="1" dirty="0"/>
          </a:p>
        </p:txBody>
      </p:sp>
      <p:sp>
        <p:nvSpPr>
          <p:cNvPr id="126" name="Скругленный прямоугольник 4"/>
          <p:cNvSpPr txBox="1"/>
          <p:nvPr/>
        </p:nvSpPr>
        <p:spPr>
          <a:xfrm>
            <a:off x="6209517" y="851567"/>
            <a:ext cx="642482" cy="370375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85344" tIns="85344" rIns="85344" bIns="45720" numCol="1" spcCol="1270" anchor="t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/>
              <a:t>Шаг 6</a:t>
            </a:r>
            <a:endParaRPr lang="ru-RU" sz="1200" b="1" kern="1200" dirty="0"/>
          </a:p>
        </p:txBody>
      </p:sp>
      <p:sp>
        <p:nvSpPr>
          <p:cNvPr id="127" name="Скругленный прямоугольник 126"/>
          <p:cNvSpPr/>
          <p:nvPr/>
        </p:nvSpPr>
        <p:spPr>
          <a:xfrm>
            <a:off x="6216045" y="1323721"/>
            <a:ext cx="1076761" cy="15030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00" dirty="0" smtClean="0"/>
          </a:p>
          <a:p>
            <a:r>
              <a:rPr lang="ru-RU" sz="900" dirty="0" smtClean="0"/>
              <a:t>Дополнение/исправление пакета документов</a:t>
            </a:r>
            <a:endParaRPr lang="ru-RU" sz="900" dirty="0"/>
          </a:p>
        </p:txBody>
      </p:sp>
      <p:sp>
        <p:nvSpPr>
          <p:cNvPr id="128" name="Овал 127"/>
          <p:cNvSpPr/>
          <p:nvPr/>
        </p:nvSpPr>
        <p:spPr>
          <a:xfrm>
            <a:off x="6226805" y="1141134"/>
            <a:ext cx="1037884" cy="49423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Родитель </a:t>
            </a:r>
            <a:endParaRPr lang="ru-RU" sz="900" b="1" dirty="0"/>
          </a:p>
        </p:txBody>
      </p:sp>
      <p:sp>
        <p:nvSpPr>
          <p:cNvPr id="129" name="Овал 128"/>
          <p:cNvSpPr/>
          <p:nvPr/>
        </p:nvSpPr>
        <p:spPr>
          <a:xfrm>
            <a:off x="6353158" y="2584505"/>
            <a:ext cx="841411" cy="3266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60 мин.</a:t>
            </a:r>
            <a:endParaRPr lang="ru-RU" sz="1100" b="1" dirty="0"/>
          </a:p>
        </p:txBody>
      </p:sp>
      <p:sp>
        <p:nvSpPr>
          <p:cNvPr id="130" name="Скругленный прямоугольник 4"/>
          <p:cNvSpPr txBox="1"/>
          <p:nvPr/>
        </p:nvSpPr>
        <p:spPr>
          <a:xfrm>
            <a:off x="7429548" y="843962"/>
            <a:ext cx="642482" cy="370375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85344" tIns="85344" rIns="85344" bIns="45720" numCol="1" spcCol="1270" anchor="t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/>
              <a:t>Шаг 7</a:t>
            </a:r>
            <a:endParaRPr lang="ru-RU" sz="1200" b="1" kern="1200" dirty="0"/>
          </a:p>
        </p:txBody>
      </p:sp>
      <p:sp>
        <p:nvSpPr>
          <p:cNvPr id="131" name="Скругленный прямоугольник 130"/>
          <p:cNvSpPr/>
          <p:nvPr/>
        </p:nvSpPr>
        <p:spPr>
          <a:xfrm>
            <a:off x="7363457" y="1297862"/>
            <a:ext cx="1076761" cy="15030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00" dirty="0" smtClean="0"/>
          </a:p>
          <a:p>
            <a:r>
              <a:rPr lang="ru-RU" sz="900" dirty="0" smtClean="0"/>
              <a:t>Повторное обращение к старшему воспитателю</a:t>
            </a:r>
            <a:endParaRPr lang="ru-RU" sz="900" dirty="0"/>
          </a:p>
        </p:txBody>
      </p:sp>
      <p:sp>
        <p:nvSpPr>
          <p:cNvPr id="132" name="Овал 131"/>
          <p:cNvSpPr/>
          <p:nvPr/>
        </p:nvSpPr>
        <p:spPr>
          <a:xfrm>
            <a:off x="7511769" y="2575358"/>
            <a:ext cx="841411" cy="3266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15 мин.</a:t>
            </a:r>
            <a:endParaRPr lang="ru-RU" sz="1100" b="1" dirty="0"/>
          </a:p>
        </p:txBody>
      </p:sp>
      <p:sp>
        <p:nvSpPr>
          <p:cNvPr id="133" name="Овал 132"/>
          <p:cNvSpPr/>
          <p:nvPr/>
        </p:nvSpPr>
        <p:spPr>
          <a:xfrm>
            <a:off x="7382895" y="1130453"/>
            <a:ext cx="1037884" cy="49423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Родитель </a:t>
            </a:r>
            <a:endParaRPr lang="ru-RU" sz="900" b="1" dirty="0"/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560506" y="3612143"/>
            <a:ext cx="1076761" cy="15030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00" dirty="0" smtClean="0"/>
          </a:p>
          <a:p>
            <a:pPr algn="ctr"/>
            <a:r>
              <a:rPr lang="ru-RU" sz="900" dirty="0" smtClean="0"/>
              <a:t>Подготовка полного пакета документов для согласования с директором</a:t>
            </a:r>
            <a:endParaRPr lang="ru-RU" sz="900" dirty="0"/>
          </a:p>
        </p:txBody>
      </p:sp>
      <p:sp>
        <p:nvSpPr>
          <p:cNvPr id="135" name="Скругленный прямоугольник 4"/>
          <p:cNvSpPr txBox="1"/>
          <p:nvPr/>
        </p:nvSpPr>
        <p:spPr>
          <a:xfrm>
            <a:off x="681304" y="3216024"/>
            <a:ext cx="689170" cy="350748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85344" tIns="85344" rIns="85344" bIns="45720" numCol="1" spcCol="1270" anchor="t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tx2">
                    <a:lumMod val="50000"/>
                  </a:schemeClr>
                </a:solidFill>
              </a:rPr>
              <a:t>Шаг 8</a:t>
            </a:r>
            <a:endParaRPr lang="ru-RU" sz="1200" b="1" kern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6" name="Овал 135"/>
          <p:cNvSpPr/>
          <p:nvPr/>
        </p:nvSpPr>
        <p:spPr>
          <a:xfrm>
            <a:off x="581131" y="3451292"/>
            <a:ext cx="1037884" cy="49423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Старший </a:t>
            </a:r>
            <a:r>
              <a:rPr lang="ru-RU" sz="900" b="1" dirty="0" err="1" smtClean="0"/>
              <a:t>воспи</a:t>
            </a:r>
            <a:r>
              <a:rPr lang="ru-RU" sz="900" b="1" dirty="0" smtClean="0"/>
              <a:t>-ль</a:t>
            </a:r>
            <a:endParaRPr lang="ru-RU" sz="900" b="1" dirty="0"/>
          </a:p>
        </p:txBody>
      </p:sp>
      <p:sp>
        <p:nvSpPr>
          <p:cNvPr id="137" name="Овал 136"/>
          <p:cNvSpPr/>
          <p:nvPr/>
        </p:nvSpPr>
        <p:spPr>
          <a:xfrm>
            <a:off x="750377" y="4951905"/>
            <a:ext cx="841411" cy="3266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15 мин.</a:t>
            </a:r>
            <a:endParaRPr lang="ru-RU" sz="1100" b="1" dirty="0"/>
          </a:p>
        </p:txBody>
      </p:sp>
      <p:grpSp>
        <p:nvGrpSpPr>
          <p:cNvPr id="138" name="Группа 137"/>
          <p:cNvGrpSpPr/>
          <p:nvPr/>
        </p:nvGrpSpPr>
        <p:grpSpPr>
          <a:xfrm>
            <a:off x="1479906" y="3320459"/>
            <a:ext cx="377855" cy="141877"/>
            <a:chOff x="5291497" y="681651"/>
            <a:chExt cx="359928" cy="12523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39" name="Стрелка вправо 138"/>
            <p:cNvSpPr/>
            <p:nvPr/>
          </p:nvSpPr>
          <p:spPr>
            <a:xfrm rot="21475092">
              <a:off x="5291497" y="681651"/>
              <a:ext cx="359928" cy="12523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0" name="Стрелка вправо 12"/>
            <p:cNvSpPr txBox="1"/>
            <p:nvPr/>
          </p:nvSpPr>
          <p:spPr>
            <a:xfrm rot="21475092">
              <a:off x="5291509" y="707380"/>
              <a:ext cx="322358" cy="751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" kern="1200"/>
            </a:p>
          </p:txBody>
        </p:sp>
      </p:grpSp>
      <p:sp>
        <p:nvSpPr>
          <p:cNvPr id="141" name="Скругленный прямоугольник 4"/>
          <p:cNvSpPr txBox="1"/>
          <p:nvPr/>
        </p:nvSpPr>
        <p:spPr>
          <a:xfrm>
            <a:off x="1885060" y="3168114"/>
            <a:ext cx="689170" cy="350748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85344" tIns="85344" rIns="85344" bIns="45720" numCol="1" spcCol="1270" anchor="t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tx2">
                    <a:lumMod val="50000"/>
                  </a:schemeClr>
                </a:solidFill>
              </a:rPr>
              <a:t>Шаг 9</a:t>
            </a:r>
            <a:endParaRPr lang="ru-RU" sz="1200" b="1" kern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2" name="Скругленный прямоугольник 141"/>
          <p:cNvSpPr/>
          <p:nvPr/>
        </p:nvSpPr>
        <p:spPr>
          <a:xfrm>
            <a:off x="1709640" y="3612143"/>
            <a:ext cx="1076761" cy="15030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00" dirty="0" smtClean="0"/>
          </a:p>
          <a:p>
            <a:pPr algn="ctr"/>
            <a:r>
              <a:rPr lang="ru-RU" sz="900" dirty="0" smtClean="0"/>
              <a:t>Согласование и подпись документов</a:t>
            </a:r>
            <a:endParaRPr lang="ru-RU" sz="900" dirty="0"/>
          </a:p>
        </p:txBody>
      </p:sp>
      <p:sp>
        <p:nvSpPr>
          <p:cNvPr id="143" name="Овал 142"/>
          <p:cNvSpPr/>
          <p:nvPr/>
        </p:nvSpPr>
        <p:spPr>
          <a:xfrm>
            <a:off x="1729078" y="3451292"/>
            <a:ext cx="1037884" cy="49423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Директор </a:t>
            </a:r>
            <a:endParaRPr lang="ru-RU" sz="900" b="1" dirty="0"/>
          </a:p>
        </p:txBody>
      </p:sp>
      <p:sp>
        <p:nvSpPr>
          <p:cNvPr id="144" name="Овал 143"/>
          <p:cNvSpPr/>
          <p:nvPr/>
        </p:nvSpPr>
        <p:spPr>
          <a:xfrm>
            <a:off x="1858219" y="4940989"/>
            <a:ext cx="841411" cy="3266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25 мин.</a:t>
            </a:r>
            <a:endParaRPr lang="ru-RU" sz="1100" b="1" dirty="0"/>
          </a:p>
        </p:txBody>
      </p:sp>
      <p:sp>
        <p:nvSpPr>
          <p:cNvPr id="145" name="Скругленный прямоугольник 4"/>
          <p:cNvSpPr txBox="1"/>
          <p:nvPr/>
        </p:nvSpPr>
        <p:spPr>
          <a:xfrm>
            <a:off x="3017844" y="3168114"/>
            <a:ext cx="769993" cy="350748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85344" tIns="85344" rIns="85344" bIns="45720" numCol="1" spcCol="1270" anchor="t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tx2">
                    <a:lumMod val="50000"/>
                  </a:schemeClr>
                </a:solidFill>
              </a:rPr>
              <a:t>Шаг 10</a:t>
            </a:r>
            <a:endParaRPr lang="ru-RU" sz="1200" b="1" kern="12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46" name="Группа 145"/>
          <p:cNvGrpSpPr/>
          <p:nvPr/>
        </p:nvGrpSpPr>
        <p:grpSpPr>
          <a:xfrm>
            <a:off x="2631347" y="3320459"/>
            <a:ext cx="377855" cy="141877"/>
            <a:chOff x="5291497" y="681651"/>
            <a:chExt cx="359928" cy="12523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47" name="Стрелка вправо 146"/>
            <p:cNvSpPr/>
            <p:nvPr/>
          </p:nvSpPr>
          <p:spPr>
            <a:xfrm rot="21475092">
              <a:off x="5291497" y="681651"/>
              <a:ext cx="359928" cy="12523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8" name="Стрелка вправо 12"/>
            <p:cNvSpPr txBox="1"/>
            <p:nvPr/>
          </p:nvSpPr>
          <p:spPr>
            <a:xfrm rot="21475092">
              <a:off x="5291509" y="707380"/>
              <a:ext cx="322358" cy="751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" kern="1200"/>
            </a:p>
          </p:txBody>
        </p:sp>
      </p:grpSp>
      <p:sp>
        <p:nvSpPr>
          <p:cNvPr id="149" name="Скругленный прямоугольник 148"/>
          <p:cNvSpPr/>
          <p:nvPr/>
        </p:nvSpPr>
        <p:spPr>
          <a:xfrm>
            <a:off x="2864459" y="3635692"/>
            <a:ext cx="1076761" cy="15030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00" dirty="0" smtClean="0"/>
          </a:p>
          <a:p>
            <a:pPr algn="ctr"/>
            <a:r>
              <a:rPr lang="ru-RU" sz="900" dirty="0" smtClean="0"/>
              <a:t>Доставка пакета документов в бухгалтерию </a:t>
            </a:r>
            <a:endParaRPr lang="ru-RU" sz="900" dirty="0"/>
          </a:p>
        </p:txBody>
      </p:sp>
      <p:sp>
        <p:nvSpPr>
          <p:cNvPr id="150" name="Овал 149"/>
          <p:cNvSpPr/>
          <p:nvPr/>
        </p:nvSpPr>
        <p:spPr>
          <a:xfrm>
            <a:off x="2889351" y="3434417"/>
            <a:ext cx="1037884" cy="49423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Старший </a:t>
            </a:r>
            <a:r>
              <a:rPr lang="ru-RU" sz="900" b="1" dirty="0" err="1" smtClean="0"/>
              <a:t>воспи</a:t>
            </a:r>
            <a:r>
              <a:rPr lang="ru-RU" sz="900" b="1" dirty="0" smtClean="0"/>
              <a:t>-ль </a:t>
            </a:r>
            <a:endParaRPr lang="ru-RU" sz="900" b="1" dirty="0"/>
          </a:p>
        </p:txBody>
      </p:sp>
      <p:sp>
        <p:nvSpPr>
          <p:cNvPr id="155" name="Овал 154"/>
          <p:cNvSpPr/>
          <p:nvPr/>
        </p:nvSpPr>
        <p:spPr>
          <a:xfrm>
            <a:off x="2971209" y="4975454"/>
            <a:ext cx="841411" cy="3266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50 мин.</a:t>
            </a:r>
            <a:endParaRPr lang="ru-RU" sz="1100" b="1" dirty="0"/>
          </a:p>
        </p:txBody>
      </p:sp>
      <p:sp>
        <p:nvSpPr>
          <p:cNvPr id="156" name="Прямоугольник 155"/>
          <p:cNvSpPr/>
          <p:nvPr/>
        </p:nvSpPr>
        <p:spPr>
          <a:xfrm>
            <a:off x="4031115" y="3478995"/>
            <a:ext cx="343228" cy="1659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</a:t>
            </a:r>
          </a:p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ы</a:t>
            </a: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</a:t>
            </a:r>
          </a:p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</a:p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</a:t>
            </a:r>
          </a:p>
        </p:txBody>
      </p:sp>
      <p:sp>
        <p:nvSpPr>
          <p:cNvPr id="157" name="12-конечная звезда 156"/>
          <p:cNvSpPr/>
          <p:nvPr/>
        </p:nvSpPr>
        <p:spPr>
          <a:xfrm>
            <a:off x="4503575" y="4245791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8" name="12-конечная звезда 157"/>
          <p:cNvSpPr/>
          <p:nvPr/>
        </p:nvSpPr>
        <p:spPr>
          <a:xfrm>
            <a:off x="4506554" y="4555080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9" name="12-конечная звезда 158"/>
          <p:cNvSpPr/>
          <p:nvPr/>
        </p:nvSpPr>
        <p:spPr>
          <a:xfrm>
            <a:off x="4516534" y="4881712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0" name="12-конечная звезда 159"/>
          <p:cNvSpPr/>
          <p:nvPr/>
        </p:nvSpPr>
        <p:spPr>
          <a:xfrm>
            <a:off x="4516534" y="5215866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1" name="12-конечная звезда 160"/>
          <p:cNvSpPr/>
          <p:nvPr/>
        </p:nvSpPr>
        <p:spPr>
          <a:xfrm>
            <a:off x="3886005" y="2598403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2" name="12-конечная звезда 161"/>
          <p:cNvSpPr/>
          <p:nvPr/>
        </p:nvSpPr>
        <p:spPr>
          <a:xfrm>
            <a:off x="7264689" y="2537634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3" name="12-конечная звезда 162"/>
          <p:cNvSpPr/>
          <p:nvPr/>
        </p:nvSpPr>
        <p:spPr>
          <a:xfrm>
            <a:off x="6138633" y="2575358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4" name="12-конечная звезда 163"/>
          <p:cNvSpPr/>
          <p:nvPr/>
        </p:nvSpPr>
        <p:spPr>
          <a:xfrm>
            <a:off x="362569" y="2528487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5" name="12-конечная звезда 164"/>
          <p:cNvSpPr/>
          <p:nvPr/>
        </p:nvSpPr>
        <p:spPr>
          <a:xfrm>
            <a:off x="1569195" y="2467164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6" name="12-конечная звезда 165"/>
          <p:cNvSpPr/>
          <p:nvPr/>
        </p:nvSpPr>
        <p:spPr>
          <a:xfrm>
            <a:off x="4049070" y="2826799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0" name="12-конечная звезда 169"/>
          <p:cNvSpPr/>
          <p:nvPr/>
        </p:nvSpPr>
        <p:spPr>
          <a:xfrm>
            <a:off x="7372121" y="2762022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1" name="12-конечная звезда 170"/>
          <p:cNvSpPr/>
          <p:nvPr/>
        </p:nvSpPr>
        <p:spPr>
          <a:xfrm>
            <a:off x="6313048" y="2738674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2" name="12-конечная звезда 171"/>
          <p:cNvSpPr/>
          <p:nvPr/>
        </p:nvSpPr>
        <p:spPr>
          <a:xfrm>
            <a:off x="523221" y="2759690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4" name="12-конечная звезда 173"/>
          <p:cNvSpPr/>
          <p:nvPr/>
        </p:nvSpPr>
        <p:spPr>
          <a:xfrm>
            <a:off x="822717" y="2907449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5" name="12-конечная звезда 174"/>
          <p:cNvSpPr/>
          <p:nvPr/>
        </p:nvSpPr>
        <p:spPr>
          <a:xfrm>
            <a:off x="4367133" y="2931092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6" name="12-конечная звезда 175"/>
          <p:cNvSpPr/>
          <p:nvPr/>
        </p:nvSpPr>
        <p:spPr>
          <a:xfrm>
            <a:off x="6556084" y="2893268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7" name="12-конечная звезда 176"/>
          <p:cNvSpPr/>
          <p:nvPr/>
        </p:nvSpPr>
        <p:spPr>
          <a:xfrm>
            <a:off x="2820274" y="4996701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8" name="12-конечная звезда 177"/>
          <p:cNvSpPr/>
          <p:nvPr/>
        </p:nvSpPr>
        <p:spPr>
          <a:xfrm>
            <a:off x="7671429" y="2893268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4" name="12-конечная звезда 183"/>
          <p:cNvSpPr/>
          <p:nvPr/>
        </p:nvSpPr>
        <p:spPr>
          <a:xfrm>
            <a:off x="1627811" y="4975454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5" name="12-конечная звезда 184"/>
          <p:cNvSpPr/>
          <p:nvPr/>
        </p:nvSpPr>
        <p:spPr>
          <a:xfrm>
            <a:off x="2748276" y="2428417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6" name="12-конечная звезда 185"/>
          <p:cNvSpPr/>
          <p:nvPr/>
        </p:nvSpPr>
        <p:spPr>
          <a:xfrm>
            <a:off x="5092614" y="2358577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7" name="12-конечная звезда 186"/>
          <p:cNvSpPr/>
          <p:nvPr/>
        </p:nvSpPr>
        <p:spPr>
          <a:xfrm>
            <a:off x="7932474" y="2848791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8" name="12-конечная звезда 187"/>
          <p:cNvSpPr/>
          <p:nvPr/>
        </p:nvSpPr>
        <p:spPr>
          <a:xfrm>
            <a:off x="6851999" y="2848791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9" name="12-конечная звезда 188"/>
          <p:cNvSpPr/>
          <p:nvPr/>
        </p:nvSpPr>
        <p:spPr>
          <a:xfrm>
            <a:off x="4658991" y="2808590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1" name="12-конечная звезда 190"/>
          <p:cNvSpPr/>
          <p:nvPr/>
        </p:nvSpPr>
        <p:spPr>
          <a:xfrm>
            <a:off x="1119183" y="2778951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2" name="12-конечная звезда 191"/>
          <p:cNvSpPr/>
          <p:nvPr/>
        </p:nvSpPr>
        <p:spPr>
          <a:xfrm>
            <a:off x="1729078" y="2697262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3" name="12-конечная звезда 192"/>
          <p:cNvSpPr/>
          <p:nvPr/>
        </p:nvSpPr>
        <p:spPr>
          <a:xfrm>
            <a:off x="4534287" y="5600914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8" name="12-конечная звезда 197"/>
          <p:cNvSpPr/>
          <p:nvPr/>
        </p:nvSpPr>
        <p:spPr>
          <a:xfrm>
            <a:off x="1189818" y="1372664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9" name="12-конечная звезда 208"/>
          <p:cNvSpPr/>
          <p:nvPr/>
        </p:nvSpPr>
        <p:spPr>
          <a:xfrm>
            <a:off x="2399517" y="1289649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0" name="12-конечная звезда 209"/>
          <p:cNvSpPr/>
          <p:nvPr/>
        </p:nvSpPr>
        <p:spPr>
          <a:xfrm>
            <a:off x="4686687" y="1425180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1" name="12-конечная звезда 210"/>
          <p:cNvSpPr/>
          <p:nvPr/>
        </p:nvSpPr>
        <p:spPr>
          <a:xfrm>
            <a:off x="5761986" y="1496244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15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70391948"/>
              </p:ext>
            </p:extLst>
          </p:nvPr>
        </p:nvGraphicFramePr>
        <p:xfrm>
          <a:off x="2699792" y="1397000"/>
          <a:ext cx="6336704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366674" y="116632"/>
            <a:ext cx="8229600" cy="12241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Введение в предметную область </a:t>
            </a:r>
          </a:p>
          <a:p>
            <a:pPr>
              <a:lnSpc>
                <a:spcPct val="17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(описание ситуации «КАК ЕСТЬ»)</a:t>
            </a:r>
          </a:p>
          <a:p>
            <a:pPr lvl="0" algn="l">
              <a:lnSpc>
                <a:spcPct val="170000"/>
              </a:lnSpc>
              <a:spcBef>
                <a:spcPts val="0"/>
              </a:spcBef>
            </a:pPr>
            <a:r>
              <a:rPr lang="ru-RU" sz="2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+mn-ea"/>
                <a:cs typeface="+mn-cs"/>
              </a:rPr>
              <a:t>                     </a:t>
            </a:r>
            <a:r>
              <a:rPr lang="ru-RU" sz="2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ПИРАМИДА </a:t>
            </a:r>
            <a:r>
              <a:rPr lang="ru-RU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ПРОБЛЕМ</a:t>
            </a:r>
          </a:p>
          <a:p>
            <a:pPr>
              <a:lnSpc>
                <a:spcPct val="170000"/>
              </a:lnSpc>
            </a:pP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2145255544"/>
              </p:ext>
            </p:extLst>
          </p:nvPr>
        </p:nvGraphicFramePr>
        <p:xfrm>
          <a:off x="1205110" y="1988840"/>
          <a:ext cx="54006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Овал 2"/>
          <p:cNvSpPr/>
          <p:nvPr/>
        </p:nvSpPr>
        <p:spPr>
          <a:xfrm>
            <a:off x="3131840" y="2319824"/>
            <a:ext cx="1543562" cy="97152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Департамент Образования и науки КО</a:t>
            </a:r>
            <a:endParaRPr lang="ru-RU" sz="11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555776" y="4077072"/>
            <a:ext cx="2736304" cy="79208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образования АКМО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411760" y="5805264"/>
            <a:ext cx="3240360" cy="57606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«</a:t>
            </a:r>
            <a:r>
              <a:rPr lang="ru-RU" sz="1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Звёздненская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СОШ»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12-конечная звезда 6"/>
          <p:cNvSpPr/>
          <p:nvPr/>
        </p:nvSpPr>
        <p:spPr>
          <a:xfrm>
            <a:off x="2339752" y="5024850"/>
            <a:ext cx="648072" cy="520276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0" name="12-конечная звезда 9"/>
          <p:cNvSpPr/>
          <p:nvPr/>
        </p:nvSpPr>
        <p:spPr>
          <a:xfrm>
            <a:off x="1783212" y="5445224"/>
            <a:ext cx="648072" cy="520276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1" name="12-конечная звезда 10"/>
          <p:cNvSpPr/>
          <p:nvPr/>
        </p:nvSpPr>
        <p:spPr>
          <a:xfrm>
            <a:off x="3753573" y="5012456"/>
            <a:ext cx="648072" cy="520276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2" name="12-конечная звезда 11"/>
          <p:cNvSpPr/>
          <p:nvPr/>
        </p:nvSpPr>
        <p:spPr>
          <a:xfrm>
            <a:off x="3044240" y="5284988"/>
            <a:ext cx="648072" cy="520276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3" name="12-конечная звезда 12"/>
          <p:cNvSpPr/>
          <p:nvPr/>
        </p:nvSpPr>
        <p:spPr>
          <a:xfrm>
            <a:off x="4354294" y="5284988"/>
            <a:ext cx="648072" cy="520276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183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5867"/>
      </a:hlink>
      <a:folHlink>
        <a:srgbClr val="205867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презентации - 1</Template>
  <TotalTime>2903</TotalTime>
  <Words>1442</Words>
  <Application>Microsoft Office PowerPoint</Application>
  <PresentationFormat>Экран (4:3)</PresentationFormat>
  <Paragraphs>392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1_Тема Office</vt:lpstr>
      <vt:lpstr>Презентация PowerPoint</vt:lpstr>
      <vt:lpstr>КАРТОЧКА ПРОЕКТА</vt:lpstr>
      <vt:lpstr>     ЦЕЛЬ И РЕЗУЛЬТАТЫ ПРОЕКТА</vt:lpstr>
      <vt:lpstr>КОМАНДА ПРОЕКТА</vt:lpstr>
      <vt:lpstr>КОМАНДА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ДОРОЖНАЯ КАРТА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Директор</dc:creator>
  <cp:lastModifiedBy>Олеся Ивановна</cp:lastModifiedBy>
  <cp:revision>246</cp:revision>
  <cp:lastPrinted>2020-01-22T06:56:22Z</cp:lastPrinted>
  <dcterms:created xsi:type="dcterms:W3CDTF">2018-09-20T13:37:06Z</dcterms:created>
  <dcterms:modified xsi:type="dcterms:W3CDTF">2020-10-13T06:48:39Z</dcterms:modified>
</cp:coreProperties>
</file>