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87" r:id="rId2"/>
    <p:sldId id="278" r:id="rId3"/>
    <p:sldId id="279" r:id="rId4"/>
    <p:sldId id="280" r:id="rId5"/>
    <p:sldId id="288" r:id="rId6"/>
    <p:sldId id="258" r:id="rId7"/>
    <p:sldId id="286" r:id="rId8"/>
    <p:sldId id="261" r:id="rId9"/>
    <p:sldId id="294" r:id="rId10"/>
    <p:sldId id="285" r:id="rId11"/>
    <p:sldId id="289" r:id="rId12"/>
    <p:sldId id="293" r:id="rId13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BBE"/>
    <a:srgbClr val="FFC7C6"/>
    <a:srgbClr val="C9F3FF"/>
    <a:srgbClr val="E2D7F2"/>
    <a:srgbClr val="9BBB59"/>
    <a:srgbClr val="EEFED7"/>
    <a:srgbClr val="FFD3D3"/>
    <a:srgbClr val="C3F1FF"/>
    <a:srgbClr val="CDBBE9"/>
    <a:srgbClr val="FFB0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26" autoAdjust="0"/>
    <p:restoredTop sz="94660"/>
  </p:normalViewPr>
  <p:slideViewPr>
    <p:cSldViewPr>
      <p:cViewPr>
        <p:scale>
          <a:sx n="94" d="100"/>
          <a:sy n="94" d="100"/>
        </p:scale>
        <p:origin x="-116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5E4052-DCE2-4ADD-9E3F-6B0B57A5EDD6}" type="doc">
      <dgm:prSet loTypeId="urn:microsoft.com/office/officeart/2005/8/layout/pyramid2" loCatId="pyramid" qsTypeId="urn:microsoft.com/office/officeart/2005/8/quickstyle/3d4" qsCatId="3D" csTypeId="urn:microsoft.com/office/officeart/2005/8/colors/accent6_1" csCatId="accent6" phldr="1"/>
      <dgm:spPr/>
      <dgm:t>
        <a:bodyPr/>
        <a:lstStyle/>
        <a:p>
          <a:endParaRPr lang="ru-RU"/>
        </a:p>
      </dgm:t>
    </dgm:pt>
    <dgm:pt modelId="{EFE73A92-AF2D-481D-94AF-9CD96FFBDF6C}">
      <dgm:prSet custT="1"/>
      <dgm:spPr/>
      <dgm:t>
        <a:bodyPr/>
        <a:lstStyle/>
        <a:p>
          <a:pPr rtl="0"/>
          <a:r>
            <a:rPr lang="ru-RU" sz="1100" dirty="0" smtClean="0"/>
            <a:t>Потеря времени в связи с отсутствием старшего воспитателя и учителя-логопеда на месте (совещание, б/л</a:t>
          </a:r>
          <a:r>
            <a:rPr lang="ru-RU" sz="1100" baseline="0" dirty="0" smtClean="0"/>
            <a:t>, отпуск и т.д.)</a:t>
          </a:r>
          <a:r>
            <a:rPr lang="ru-RU" sz="1100" baseline="0" dirty="0" smtClean="0">
              <a:effectLst/>
            </a:rPr>
            <a:t>.</a:t>
          </a:r>
          <a:endParaRPr lang="ru-RU" sz="1100" b="0" i="0" u="none" dirty="0"/>
        </a:p>
      </dgm:t>
    </dgm:pt>
    <dgm:pt modelId="{CE9359D4-53CC-4ECC-9C5F-84591D6DE118}" type="parTrans" cxnId="{EAB7A644-0F13-4080-9765-F26AA88E7021}">
      <dgm:prSet/>
      <dgm:spPr/>
      <dgm:t>
        <a:bodyPr/>
        <a:lstStyle/>
        <a:p>
          <a:endParaRPr lang="ru-RU"/>
        </a:p>
      </dgm:t>
    </dgm:pt>
    <dgm:pt modelId="{623EEBBA-FF2F-463D-ACFB-7FD50443DAE0}" type="sibTrans" cxnId="{EAB7A644-0F13-4080-9765-F26AA88E7021}">
      <dgm:prSet/>
      <dgm:spPr/>
      <dgm:t>
        <a:bodyPr/>
        <a:lstStyle/>
        <a:p>
          <a:endParaRPr lang="ru-RU"/>
        </a:p>
      </dgm:t>
    </dgm:pt>
    <dgm:pt modelId="{4BCAE1B5-229A-4EB8-8190-02BACA1F2E78}">
      <dgm:prSet custT="1"/>
      <dgm:spPr/>
      <dgm:t>
        <a:bodyPr/>
        <a:lstStyle/>
        <a:p>
          <a:pPr rtl="0"/>
          <a:r>
            <a:rPr lang="ru-RU" sz="1100" smtClean="0"/>
            <a:t>Потеря времени при  ознакомлении родителей (законных представителей) с  документами для поступления и оформления в дошкольные группы</a:t>
          </a:r>
          <a:endParaRPr lang="ru-RU" sz="1100" b="0" i="0" u="none" dirty="0"/>
        </a:p>
      </dgm:t>
    </dgm:pt>
    <dgm:pt modelId="{7806072E-E059-4F82-8F58-58B87BD68509}" type="parTrans" cxnId="{A7EE6198-718A-492B-B6F5-7639E6885AB8}">
      <dgm:prSet/>
      <dgm:spPr/>
      <dgm:t>
        <a:bodyPr/>
        <a:lstStyle/>
        <a:p>
          <a:endParaRPr lang="ru-RU"/>
        </a:p>
      </dgm:t>
    </dgm:pt>
    <dgm:pt modelId="{FD637361-6B68-418D-A71C-F326AAEB144E}" type="sibTrans" cxnId="{A7EE6198-718A-492B-B6F5-7639E6885AB8}">
      <dgm:prSet/>
      <dgm:spPr/>
      <dgm:t>
        <a:bodyPr/>
        <a:lstStyle/>
        <a:p>
          <a:endParaRPr lang="ru-RU"/>
        </a:p>
      </dgm:t>
    </dgm:pt>
    <dgm:pt modelId="{539B2B48-12C9-4B6C-9AEE-B8B198F74A96}">
      <dgm:prSet custT="1"/>
      <dgm:spPr/>
      <dgm:t>
        <a:bodyPr/>
        <a:lstStyle/>
        <a:p>
          <a:pPr rtl="0"/>
          <a:r>
            <a:rPr lang="ru-RU" sz="1100" smtClean="0"/>
            <a:t>Потеря времени при повторном консультировании</a:t>
          </a:r>
          <a:endParaRPr lang="ru-RU" sz="1100" b="0" i="0" u="none" dirty="0"/>
        </a:p>
      </dgm:t>
    </dgm:pt>
    <dgm:pt modelId="{E4613B9E-866C-4F52-914E-0199D67ED782}" type="parTrans" cxnId="{693EE054-0B32-4C11-A351-27E558898FA2}">
      <dgm:prSet/>
      <dgm:spPr/>
      <dgm:t>
        <a:bodyPr/>
        <a:lstStyle/>
        <a:p>
          <a:endParaRPr lang="ru-RU"/>
        </a:p>
      </dgm:t>
    </dgm:pt>
    <dgm:pt modelId="{573326D5-D0FA-4AAA-8D0A-C2B315A40675}" type="sibTrans" cxnId="{693EE054-0B32-4C11-A351-27E558898FA2}">
      <dgm:prSet/>
      <dgm:spPr/>
      <dgm:t>
        <a:bodyPr/>
        <a:lstStyle/>
        <a:p>
          <a:endParaRPr lang="ru-RU"/>
        </a:p>
      </dgm:t>
    </dgm:pt>
    <dgm:pt modelId="{7D37009F-49F7-4FFD-A34A-1BCB52FB4C38}">
      <dgm:prSet custT="1"/>
      <dgm:spPr/>
      <dgm:t>
        <a:bodyPr/>
        <a:lstStyle/>
        <a:p>
          <a:pPr rtl="0"/>
          <a:r>
            <a:rPr lang="ru-RU" sz="1100" dirty="0" smtClean="0"/>
            <a:t>Индивидуальное информирование и консультирование родителей (законных представителей)</a:t>
          </a:r>
          <a:endParaRPr lang="ru-RU" sz="1100" b="0" i="0" u="none" dirty="0"/>
        </a:p>
      </dgm:t>
    </dgm:pt>
    <dgm:pt modelId="{95AE37EE-E267-414E-92E9-9F2EAA422852}" type="parTrans" cxnId="{E46DFF5F-B140-41FE-ACFA-D7854B7CF971}">
      <dgm:prSet/>
      <dgm:spPr/>
      <dgm:t>
        <a:bodyPr/>
        <a:lstStyle/>
        <a:p>
          <a:endParaRPr lang="ru-RU"/>
        </a:p>
      </dgm:t>
    </dgm:pt>
    <dgm:pt modelId="{866EA7FE-804A-4E85-8189-6669122FBE6A}" type="sibTrans" cxnId="{E46DFF5F-B140-41FE-ACFA-D7854B7CF971}">
      <dgm:prSet/>
      <dgm:spPr/>
      <dgm:t>
        <a:bodyPr/>
        <a:lstStyle/>
        <a:p>
          <a:endParaRPr lang="ru-RU"/>
        </a:p>
      </dgm:t>
    </dgm:pt>
    <dgm:pt modelId="{3AE5B379-4D07-4B62-866A-DBC7015F613A}">
      <dgm:prSet custT="1"/>
      <dgm:spPr/>
      <dgm:t>
        <a:bodyPr/>
        <a:lstStyle/>
        <a:p>
          <a:pPr rtl="0"/>
          <a:r>
            <a:rPr lang="ru-RU" sz="1050" dirty="0" smtClean="0"/>
            <a:t>Потеря времени во время информирования и консультирования родителей и сбора данных (законных представителей)</a:t>
          </a:r>
          <a:endParaRPr lang="ru-RU" sz="700" b="0" i="0" u="none" dirty="0"/>
        </a:p>
      </dgm:t>
    </dgm:pt>
    <dgm:pt modelId="{5AE49D63-A447-48A9-A24F-FDB23B275172}" type="parTrans" cxnId="{162C4FD0-5349-4829-A067-45B165E06269}">
      <dgm:prSet/>
      <dgm:spPr/>
      <dgm:t>
        <a:bodyPr/>
        <a:lstStyle/>
        <a:p>
          <a:endParaRPr lang="ru-RU"/>
        </a:p>
      </dgm:t>
    </dgm:pt>
    <dgm:pt modelId="{466DB700-7081-4943-8C60-F53061F5A015}" type="sibTrans" cxnId="{162C4FD0-5349-4829-A067-45B165E06269}">
      <dgm:prSet/>
      <dgm:spPr/>
      <dgm:t>
        <a:bodyPr/>
        <a:lstStyle/>
        <a:p>
          <a:endParaRPr lang="ru-RU"/>
        </a:p>
      </dgm:t>
    </dgm:pt>
    <dgm:pt modelId="{A80F646D-A8C6-4E63-A353-927887E6C872}" type="pres">
      <dgm:prSet presAssocID="{5F5E4052-DCE2-4ADD-9E3F-6B0B57A5EDD6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BE57E39F-BADE-4ACB-9F3C-E18F1A7CA45A}" type="pres">
      <dgm:prSet presAssocID="{5F5E4052-DCE2-4ADD-9E3F-6B0B57A5EDD6}" presName="pyramid" presStyleLbl="node1" presStyleIdx="0" presStyleCnt="1" custLinFactNeighborX="4353" custLinFactNeighborY="-6973"/>
      <dgm:spPr>
        <a:scene3d>
          <a:camera prst="orthographicFront"/>
          <a:lightRig rig="chilly" dir="t"/>
        </a:scene3d>
        <a:sp3d prstMaterial="translucentPowder"/>
      </dgm:spPr>
      <dgm:t>
        <a:bodyPr/>
        <a:lstStyle/>
        <a:p>
          <a:endParaRPr lang="ru-RU"/>
        </a:p>
      </dgm:t>
    </dgm:pt>
    <dgm:pt modelId="{91F7DC91-E5B4-4297-94D3-F315014CAEE9}" type="pres">
      <dgm:prSet presAssocID="{5F5E4052-DCE2-4ADD-9E3F-6B0B57A5EDD6}" presName="theList" presStyleCnt="0"/>
      <dgm:spPr/>
      <dgm:t>
        <a:bodyPr/>
        <a:lstStyle/>
        <a:p>
          <a:endParaRPr lang="ru-RU"/>
        </a:p>
      </dgm:t>
    </dgm:pt>
    <dgm:pt modelId="{E0F3E62F-9581-44DB-8C93-9ADF125605E3}" type="pres">
      <dgm:prSet presAssocID="{EFE73A92-AF2D-481D-94AF-9CD96FFBDF6C}" presName="aNode" presStyleLbl="fgAcc1" presStyleIdx="0" presStyleCnt="5" custScaleY="39776" custLinFactY="3524" custLinFactNeighborX="2648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250C8F-0160-4F84-871E-37082C0CF6A7}" type="pres">
      <dgm:prSet presAssocID="{EFE73A92-AF2D-481D-94AF-9CD96FFBDF6C}" presName="aSpace" presStyleCnt="0"/>
      <dgm:spPr/>
      <dgm:t>
        <a:bodyPr/>
        <a:lstStyle/>
        <a:p>
          <a:endParaRPr lang="ru-RU"/>
        </a:p>
      </dgm:t>
    </dgm:pt>
    <dgm:pt modelId="{5ECE2798-1C5C-433A-9920-973FC0A2F102}" type="pres">
      <dgm:prSet presAssocID="{4BCAE1B5-229A-4EB8-8190-02BACA1F2E78}" presName="aNode" presStyleLbl="fgAcc1" presStyleIdx="1" presStyleCnt="5" custScaleY="41879" custLinFactNeighborX="2704" custLinFactNeighborY="422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BA310C-7DD7-4237-999F-D792C1724097}" type="pres">
      <dgm:prSet presAssocID="{4BCAE1B5-229A-4EB8-8190-02BACA1F2E78}" presName="aSpace" presStyleCnt="0"/>
      <dgm:spPr/>
      <dgm:t>
        <a:bodyPr/>
        <a:lstStyle/>
        <a:p>
          <a:endParaRPr lang="ru-RU"/>
        </a:p>
      </dgm:t>
    </dgm:pt>
    <dgm:pt modelId="{6ED3FA25-44D2-464D-8EBD-1FEF0D3BF8F0}" type="pres">
      <dgm:prSet presAssocID="{539B2B48-12C9-4B6C-9AEE-B8B198F74A96}" presName="aNode" presStyleLbl="fgAcc1" presStyleIdx="2" presStyleCnt="5" custScaleY="31458" custLinFactY="71011" custLinFactNeighborX="4871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961FAB-023E-4FB9-9581-1AE0479FE350}" type="pres">
      <dgm:prSet presAssocID="{539B2B48-12C9-4B6C-9AEE-B8B198F74A96}" presName="aSpace" presStyleCnt="0"/>
      <dgm:spPr/>
      <dgm:t>
        <a:bodyPr/>
        <a:lstStyle/>
        <a:p>
          <a:endParaRPr lang="ru-RU"/>
        </a:p>
      </dgm:t>
    </dgm:pt>
    <dgm:pt modelId="{BA32A54A-8E60-4EC6-B94F-44145B9F7AEC}" type="pres">
      <dgm:prSet presAssocID="{7D37009F-49F7-4FFD-A34A-1BCB52FB4C38}" presName="aNode" presStyleLbl="fgAcc1" presStyleIdx="3" presStyleCnt="5" custScaleY="46547" custLinFactNeighborX="4871" custLinFactNeighborY="-888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9C7F03-D159-4B26-8BE6-2F96AB17F7C7}" type="pres">
      <dgm:prSet presAssocID="{7D37009F-49F7-4FFD-A34A-1BCB52FB4C38}" presName="aSpace" presStyleCnt="0"/>
      <dgm:spPr/>
      <dgm:t>
        <a:bodyPr/>
        <a:lstStyle/>
        <a:p>
          <a:endParaRPr lang="ru-RU"/>
        </a:p>
      </dgm:t>
    </dgm:pt>
    <dgm:pt modelId="{F9BAA10E-F56E-47EE-A95F-EF1FA0D98CA6}" type="pres">
      <dgm:prSet presAssocID="{3AE5B379-4D07-4B62-866A-DBC7015F613A}" presName="aNode" presStyleLbl="fgAcc1" presStyleIdx="4" presStyleCnt="5" custScaleY="32809" custLinFactY="-94502" custLinFactNeighborX="3787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BCB92F-84B4-4BA3-B93E-A42C3A890C9B}" type="pres">
      <dgm:prSet presAssocID="{3AE5B379-4D07-4B62-866A-DBC7015F613A}" presName="aSpace" presStyleCnt="0"/>
      <dgm:spPr/>
    </dgm:pt>
  </dgm:ptLst>
  <dgm:cxnLst>
    <dgm:cxn modelId="{E46DFF5F-B140-41FE-ACFA-D7854B7CF971}" srcId="{5F5E4052-DCE2-4ADD-9E3F-6B0B57A5EDD6}" destId="{7D37009F-49F7-4FFD-A34A-1BCB52FB4C38}" srcOrd="3" destOrd="0" parTransId="{95AE37EE-E267-414E-92E9-9F2EAA422852}" sibTransId="{866EA7FE-804A-4E85-8189-6669122FBE6A}"/>
    <dgm:cxn modelId="{A7EE6198-718A-492B-B6F5-7639E6885AB8}" srcId="{5F5E4052-DCE2-4ADD-9E3F-6B0B57A5EDD6}" destId="{4BCAE1B5-229A-4EB8-8190-02BACA1F2E78}" srcOrd="1" destOrd="0" parTransId="{7806072E-E059-4F82-8F58-58B87BD68509}" sibTransId="{FD637361-6B68-418D-A71C-F326AAEB144E}"/>
    <dgm:cxn modelId="{79E7FF81-0726-4357-8760-E7F22B67B202}" type="presOf" srcId="{539B2B48-12C9-4B6C-9AEE-B8B198F74A96}" destId="{6ED3FA25-44D2-464D-8EBD-1FEF0D3BF8F0}" srcOrd="0" destOrd="0" presId="urn:microsoft.com/office/officeart/2005/8/layout/pyramid2"/>
    <dgm:cxn modelId="{162C4FD0-5349-4829-A067-45B165E06269}" srcId="{5F5E4052-DCE2-4ADD-9E3F-6B0B57A5EDD6}" destId="{3AE5B379-4D07-4B62-866A-DBC7015F613A}" srcOrd="4" destOrd="0" parTransId="{5AE49D63-A447-48A9-A24F-FDB23B275172}" sibTransId="{466DB700-7081-4943-8C60-F53061F5A015}"/>
    <dgm:cxn modelId="{6979EDC7-6886-435D-A051-F56E3FE94287}" type="presOf" srcId="{3AE5B379-4D07-4B62-866A-DBC7015F613A}" destId="{F9BAA10E-F56E-47EE-A95F-EF1FA0D98CA6}" srcOrd="0" destOrd="0" presId="urn:microsoft.com/office/officeart/2005/8/layout/pyramid2"/>
    <dgm:cxn modelId="{EAB7A644-0F13-4080-9765-F26AA88E7021}" srcId="{5F5E4052-DCE2-4ADD-9E3F-6B0B57A5EDD6}" destId="{EFE73A92-AF2D-481D-94AF-9CD96FFBDF6C}" srcOrd="0" destOrd="0" parTransId="{CE9359D4-53CC-4ECC-9C5F-84591D6DE118}" sibTransId="{623EEBBA-FF2F-463D-ACFB-7FD50443DAE0}"/>
    <dgm:cxn modelId="{0C9490F0-DF18-45F5-BDFA-B7EF827D097C}" type="presOf" srcId="{5F5E4052-DCE2-4ADD-9E3F-6B0B57A5EDD6}" destId="{A80F646D-A8C6-4E63-A353-927887E6C872}" srcOrd="0" destOrd="0" presId="urn:microsoft.com/office/officeart/2005/8/layout/pyramid2"/>
    <dgm:cxn modelId="{7E9CCE86-14A2-4373-9EAC-1F4460440679}" type="presOf" srcId="{EFE73A92-AF2D-481D-94AF-9CD96FFBDF6C}" destId="{E0F3E62F-9581-44DB-8C93-9ADF125605E3}" srcOrd="0" destOrd="0" presId="urn:microsoft.com/office/officeart/2005/8/layout/pyramid2"/>
    <dgm:cxn modelId="{4F3E7382-2947-4C87-8BD9-B1E36B85CE08}" type="presOf" srcId="{7D37009F-49F7-4FFD-A34A-1BCB52FB4C38}" destId="{BA32A54A-8E60-4EC6-B94F-44145B9F7AEC}" srcOrd="0" destOrd="0" presId="urn:microsoft.com/office/officeart/2005/8/layout/pyramid2"/>
    <dgm:cxn modelId="{693EE054-0B32-4C11-A351-27E558898FA2}" srcId="{5F5E4052-DCE2-4ADD-9E3F-6B0B57A5EDD6}" destId="{539B2B48-12C9-4B6C-9AEE-B8B198F74A96}" srcOrd="2" destOrd="0" parTransId="{E4613B9E-866C-4F52-914E-0199D67ED782}" sibTransId="{573326D5-D0FA-4AAA-8D0A-C2B315A40675}"/>
    <dgm:cxn modelId="{6E72FC0F-E806-45A1-A2D9-8E1965CF2EC8}" type="presOf" srcId="{4BCAE1B5-229A-4EB8-8190-02BACA1F2E78}" destId="{5ECE2798-1C5C-433A-9920-973FC0A2F102}" srcOrd="0" destOrd="0" presId="urn:microsoft.com/office/officeart/2005/8/layout/pyramid2"/>
    <dgm:cxn modelId="{430D2855-1BB8-4EF6-A840-A9C9E1DF2D6B}" type="presParOf" srcId="{A80F646D-A8C6-4E63-A353-927887E6C872}" destId="{BE57E39F-BADE-4ACB-9F3C-E18F1A7CA45A}" srcOrd="0" destOrd="0" presId="urn:microsoft.com/office/officeart/2005/8/layout/pyramid2"/>
    <dgm:cxn modelId="{4C69CDE5-551C-492D-8C26-41B46F02B9CC}" type="presParOf" srcId="{A80F646D-A8C6-4E63-A353-927887E6C872}" destId="{91F7DC91-E5B4-4297-94D3-F315014CAEE9}" srcOrd="1" destOrd="0" presId="urn:microsoft.com/office/officeart/2005/8/layout/pyramid2"/>
    <dgm:cxn modelId="{8EFC0F77-4FD0-434E-A3F0-55C877FB0515}" type="presParOf" srcId="{91F7DC91-E5B4-4297-94D3-F315014CAEE9}" destId="{E0F3E62F-9581-44DB-8C93-9ADF125605E3}" srcOrd="0" destOrd="0" presId="urn:microsoft.com/office/officeart/2005/8/layout/pyramid2"/>
    <dgm:cxn modelId="{0A23A977-A6DF-4B15-8E6F-F958A2EFD93F}" type="presParOf" srcId="{91F7DC91-E5B4-4297-94D3-F315014CAEE9}" destId="{40250C8F-0160-4F84-871E-37082C0CF6A7}" srcOrd="1" destOrd="0" presId="urn:microsoft.com/office/officeart/2005/8/layout/pyramid2"/>
    <dgm:cxn modelId="{7AAE03EA-35E2-43C9-8BF3-30ABC950078C}" type="presParOf" srcId="{91F7DC91-E5B4-4297-94D3-F315014CAEE9}" destId="{5ECE2798-1C5C-433A-9920-973FC0A2F102}" srcOrd="2" destOrd="0" presId="urn:microsoft.com/office/officeart/2005/8/layout/pyramid2"/>
    <dgm:cxn modelId="{0C005C4E-8004-4FAA-8B86-FFCC400F0870}" type="presParOf" srcId="{91F7DC91-E5B4-4297-94D3-F315014CAEE9}" destId="{EEBA310C-7DD7-4237-999F-D792C1724097}" srcOrd="3" destOrd="0" presId="urn:microsoft.com/office/officeart/2005/8/layout/pyramid2"/>
    <dgm:cxn modelId="{E5F97EB3-DDF0-4918-95D1-AD0D64404619}" type="presParOf" srcId="{91F7DC91-E5B4-4297-94D3-F315014CAEE9}" destId="{6ED3FA25-44D2-464D-8EBD-1FEF0D3BF8F0}" srcOrd="4" destOrd="0" presId="urn:microsoft.com/office/officeart/2005/8/layout/pyramid2"/>
    <dgm:cxn modelId="{8F34694E-12B7-45A7-8B3B-9965DDBBC18E}" type="presParOf" srcId="{91F7DC91-E5B4-4297-94D3-F315014CAEE9}" destId="{9E961FAB-023E-4FB9-9581-1AE0479FE350}" srcOrd="5" destOrd="0" presId="urn:microsoft.com/office/officeart/2005/8/layout/pyramid2"/>
    <dgm:cxn modelId="{7609F382-F753-4DC7-BC47-13F7C3509956}" type="presParOf" srcId="{91F7DC91-E5B4-4297-94D3-F315014CAEE9}" destId="{BA32A54A-8E60-4EC6-B94F-44145B9F7AEC}" srcOrd="6" destOrd="0" presId="urn:microsoft.com/office/officeart/2005/8/layout/pyramid2"/>
    <dgm:cxn modelId="{FEE7A069-CA03-4BCF-B5F0-436533BA8398}" type="presParOf" srcId="{91F7DC91-E5B4-4297-94D3-F315014CAEE9}" destId="{669C7F03-D159-4B26-8BE6-2F96AB17F7C7}" srcOrd="7" destOrd="0" presId="urn:microsoft.com/office/officeart/2005/8/layout/pyramid2"/>
    <dgm:cxn modelId="{CBBE1BA5-0892-48AB-9559-8937C318F09F}" type="presParOf" srcId="{91F7DC91-E5B4-4297-94D3-F315014CAEE9}" destId="{F9BAA10E-F56E-47EE-A95F-EF1FA0D98CA6}" srcOrd="8" destOrd="0" presId="urn:microsoft.com/office/officeart/2005/8/layout/pyramid2"/>
    <dgm:cxn modelId="{E7D0E183-B361-4309-8373-DDBAC5E6ABB4}" type="presParOf" srcId="{91F7DC91-E5B4-4297-94D3-F315014CAEE9}" destId="{24BCB92F-84B4-4BA3-B93E-A42C3A890C9B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68CF59-4A5D-41B4-8507-6DB371D84FBB}" type="doc">
      <dgm:prSet loTypeId="urn:microsoft.com/office/officeart/2005/8/layout/pyramid1" loCatId="pyramid" qsTypeId="urn:microsoft.com/office/officeart/2005/8/quickstyle/3d4" qsCatId="3D" csTypeId="urn:microsoft.com/office/officeart/2005/8/colors/accent1_4" csCatId="accent1" phldr="1"/>
      <dgm:spPr/>
    </dgm:pt>
    <dgm:pt modelId="{57D87487-D6BA-402F-B839-4168D3E1E8A9}">
      <dgm:prSet phldrT="[Текст]"/>
      <dgm:spPr/>
      <dgm:t>
        <a:bodyPr/>
        <a:lstStyle/>
        <a:p>
          <a:endParaRPr lang="ru-RU" dirty="0"/>
        </a:p>
      </dgm:t>
    </dgm:pt>
    <dgm:pt modelId="{93ACFC50-AF99-4B74-A128-EC9C9AD6E3C6}" type="parTrans" cxnId="{F653AB84-2E31-43A8-A14D-FAF04B8FA28B}">
      <dgm:prSet/>
      <dgm:spPr/>
      <dgm:t>
        <a:bodyPr/>
        <a:lstStyle/>
        <a:p>
          <a:endParaRPr lang="ru-RU"/>
        </a:p>
      </dgm:t>
    </dgm:pt>
    <dgm:pt modelId="{38C3755F-C8E5-4DAC-B9E1-53C793873CA8}" type="sibTrans" cxnId="{F653AB84-2E31-43A8-A14D-FAF04B8FA28B}">
      <dgm:prSet/>
      <dgm:spPr/>
      <dgm:t>
        <a:bodyPr/>
        <a:lstStyle/>
        <a:p>
          <a:endParaRPr lang="ru-RU"/>
        </a:p>
      </dgm:t>
    </dgm:pt>
    <dgm:pt modelId="{8175C9F3-8EB7-435C-BAC4-9E36E5A29748}">
      <dgm:prSet phldrT="[Текст]"/>
      <dgm:spPr/>
      <dgm:t>
        <a:bodyPr/>
        <a:lstStyle/>
        <a:p>
          <a:endParaRPr lang="ru-RU" dirty="0"/>
        </a:p>
      </dgm:t>
    </dgm:pt>
    <dgm:pt modelId="{FF578B99-EDCC-4E78-B39A-E1B3C5A47EEE}" type="parTrans" cxnId="{9F59F6A5-D4BA-4D27-8EE7-2B0674B3C66C}">
      <dgm:prSet/>
      <dgm:spPr/>
      <dgm:t>
        <a:bodyPr/>
        <a:lstStyle/>
        <a:p>
          <a:endParaRPr lang="ru-RU"/>
        </a:p>
      </dgm:t>
    </dgm:pt>
    <dgm:pt modelId="{4101BD87-2E9A-45A4-9617-42F8AECC0643}" type="sibTrans" cxnId="{9F59F6A5-D4BA-4D27-8EE7-2B0674B3C66C}">
      <dgm:prSet/>
      <dgm:spPr/>
      <dgm:t>
        <a:bodyPr/>
        <a:lstStyle/>
        <a:p>
          <a:endParaRPr lang="ru-RU"/>
        </a:p>
      </dgm:t>
    </dgm:pt>
    <dgm:pt modelId="{3A5DCC4F-787F-4697-A3DD-CFFD5EEBC088}">
      <dgm:prSet phldrT="[Текст]"/>
      <dgm:spPr/>
      <dgm:t>
        <a:bodyPr/>
        <a:lstStyle/>
        <a:p>
          <a:endParaRPr lang="ru-RU" dirty="0"/>
        </a:p>
      </dgm:t>
    </dgm:pt>
    <dgm:pt modelId="{CF5E0DAD-3170-4E3F-8EBF-000205E1CE5D}" type="parTrans" cxnId="{75C6A04A-07FD-428A-BF7E-A037953969C9}">
      <dgm:prSet/>
      <dgm:spPr/>
      <dgm:t>
        <a:bodyPr/>
        <a:lstStyle/>
        <a:p>
          <a:endParaRPr lang="ru-RU"/>
        </a:p>
      </dgm:t>
    </dgm:pt>
    <dgm:pt modelId="{7922687A-C894-4A6E-9134-25183424B263}" type="sibTrans" cxnId="{75C6A04A-07FD-428A-BF7E-A037953969C9}">
      <dgm:prSet/>
      <dgm:spPr/>
      <dgm:t>
        <a:bodyPr/>
        <a:lstStyle/>
        <a:p>
          <a:endParaRPr lang="ru-RU"/>
        </a:p>
      </dgm:t>
    </dgm:pt>
    <dgm:pt modelId="{52B75DA3-D5E2-4EF6-BCBF-BE815A1228CE}" type="pres">
      <dgm:prSet presAssocID="{DA68CF59-4A5D-41B4-8507-6DB371D84FBB}" presName="Name0" presStyleCnt="0">
        <dgm:presLayoutVars>
          <dgm:dir/>
          <dgm:animLvl val="lvl"/>
          <dgm:resizeHandles val="exact"/>
        </dgm:presLayoutVars>
      </dgm:prSet>
      <dgm:spPr/>
    </dgm:pt>
    <dgm:pt modelId="{C059EBFE-B8E6-4C41-B8AA-02B1F10EC16A}" type="pres">
      <dgm:prSet presAssocID="{57D87487-D6BA-402F-B839-4168D3E1E8A9}" presName="Name8" presStyleCnt="0"/>
      <dgm:spPr/>
    </dgm:pt>
    <dgm:pt modelId="{8889516C-4151-4887-B28B-2C092695F419}" type="pres">
      <dgm:prSet presAssocID="{57D87487-D6BA-402F-B839-4168D3E1E8A9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138B24-1787-4D4A-BFB5-7B34D0DD66FE}" type="pres">
      <dgm:prSet presAssocID="{57D87487-D6BA-402F-B839-4168D3E1E8A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C850F5-F0FE-4AA8-8D6E-C4E9DC6E104D}" type="pres">
      <dgm:prSet presAssocID="{8175C9F3-8EB7-435C-BAC4-9E36E5A29748}" presName="Name8" presStyleCnt="0"/>
      <dgm:spPr/>
    </dgm:pt>
    <dgm:pt modelId="{10367C1D-77CE-4673-9230-70ABFB261B5B}" type="pres">
      <dgm:prSet presAssocID="{8175C9F3-8EB7-435C-BAC4-9E36E5A29748}" presName="level" presStyleLbl="node1" presStyleIdx="1" presStyleCnt="3" custLinFactNeighborX="-373" custLinFactNeighborY="-40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3D73A8-6295-40B6-8BC7-F0B3A05A8092}" type="pres">
      <dgm:prSet presAssocID="{8175C9F3-8EB7-435C-BAC4-9E36E5A2974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0CD0D4-7DCF-4818-9AD6-66610C1E06B6}" type="pres">
      <dgm:prSet presAssocID="{3A5DCC4F-787F-4697-A3DD-CFFD5EEBC088}" presName="Name8" presStyleCnt="0"/>
      <dgm:spPr/>
    </dgm:pt>
    <dgm:pt modelId="{10B970B0-91C5-4F7F-9584-ABDC1050CEF5}" type="pres">
      <dgm:prSet presAssocID="{3A5DCC4F-787F-4697-A3DD-CFFD5EEBC088}" presName="level" presStyleLbl="node1" presStyleIdx="2" presStyleCnt="3" custLinFactNeighborX="343" custLinFactNeighborY="338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24026D-B40A-4CAF-8B0B-BA726E6F5283}" type="pres">
      <dgm:prSet presAssocID="{3A5DCC4F-787F-4697-A3DD-CFFD5EEBC08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653AB84-2E31-43A8-A14D-FAF04B8FA28B}" srcId="{DA68CF59-4A5D-41B4-8507-6DB371D84FBB}" destId="{57D87487-D6BA-402F-B839-4168D3E1E8A9}" srcOrd="0" destOrd="0" parTransId="{93ACFC50-AF99-4B74-A128-EC9C9AD6E3C6}" sibTransId="{38C3755F-C8E5-4DAC-B9E1-53C793873CA8}"/>
    <dgm:cxn modelId="{9F59F6A5-D4BA-4D27-8EE7-2B0674B3C66C}" srcId="{DA68CF59-4A5D-41B4-8507-6DB371D84FBB}" destId="{8175C9F3-8EB7-435C-BAC4-9E36E5A29748}" srcOrd="1" destOrd="0" parTransId="{FF578B99-EDCC-4E78-B39A-E1B3C5A47EEE}" sibTransId="{4101BD87-2E9A-45A4-9617-42F8AECC0643}"/>
    <dgm:cxn modelId="{91026A50-7D48-4BF8-AF00-557EF0FA149A}" type="presOf" srcId="{57D87487-D6BA-402F-B839-4168D3E1E8A9}" destId="{F8138B24-1787-4D4A-BFB5-7B34D0DD66FE}" srcOrd="1" destOrd="0" presId="urn:microsoft.com/office/officeart/2005/8/layout/pyramid1"/>
    <dgm:cxn modelId="{C2E52041-3A47-4490-8BFD-5EC990BBCD2E}" type="presOf" srcId="{DA68CF59-4A5D-41B4-8507-6DB371D84FBB}" destId="{52B75DA3-D5E2-4EF6-BCBF-BE815A1228CE}" srcOrd="0" destOrd="0" presId="urn:microsoft.com/office/officeart/2005/8/layout/pyramid1"/>
    <dgm:cxn modelId="{60E59041-D141-4DAD-8DEE-57569E7D4B58}" type="presOf" srcId="{57D87487-D6BA-402F-B839-4168D3E1E8A9}" destId="{8889516C-4151-4887-B28B-2C092695F419}" srcOrd="0" destOrd="0" presId="urn:microsoft.com/office/officeart/2005/8/layout/pyramid1"/>
    <dgm:cxn modelId="{F6EDA01D-36BA-4A7E-A1EC-D019C61EBF28}" type="presOf" srcId="{3A5DCC4F-787F-4697-A3DD-CFFD5EEBC088}" destId="{10B970B0-91C5-4F7F-9584-ABDC1050CEF5}" srcOrd="0" destOrd="0" presId="urn:microsoft.com/office/officeart/2005/8/layout/pyramid1"/>
    <dgm:cxn modelId="{0F7CBEC8-C6FE-4BC3-A242-C422507EAE67}" type="presOf" srcId="{3A5DCC4F-787F-4697-A3DD-CFFD5EEBC088}" destId="{F824026D-B40A-4CAF-8B0B-BA726E6F5283}" srcOrd="1" destOrd="0" presId="urn:microsoft.com/office/officeart/2005/8/layout/pyramid1"/>
    <dgm:cxn modelId="{43D52A90-DFBD-4C85-8AB7-BA496767FF0C}" type="presOf" srcId="{8175C9F3-8EB7-435C-BAC4-9E36E5A29748}" destId="{10367C1D-77CE-4673-9230-70ABFB261B5B}" srcOrd="0" destOrd="0" presId="urn:microsoft.com/office/officeart/2005/8/layout/pyramid1"/>
    <dgm:cxn modelId="{81AC3A9A-C84F-4076-9979-0CDC133DCBB5}" type="presOf" srcId="{8175C9F3-8EB7-435C-BAC4-9E36E5A29748}" destId="{063D73A8-6295-40B6-8BC7-F0B3A05A8092}" srcOrd="1" destOrd="0" presId="urn:microsoft.com/office/officeart/2005/8/layout/pyramid1"/>
    <dgm:cxn modelId="{75C6A04A-07FD-428A-BF7E-A037953969C9}" srcId="{DA68CF59-4A5D-41B4-8507-6DB371D84FBB}" destId="{3A5DCC4F-787F-4697-A3DD-CFFD5EEBC088}" srcOrd="2" destOrd="0" parTransId="{CF5E0DAD-3170-4E3F-8EBF-000205E1CE5D}" sibTransId="{7922687A-C894-4A6E-9134-25183424B263}"/>
    <dgm:cxn modelId="{6CD0F75F-3479-47A4-9939-1AA8E4383B80}" type="presParOf" srcId="{52B75DA3-D5E2-4EF6-BCBF-BE815A1228CE}" destId="{C059EBFE-B8E6-4C41-B8AA-02B1F10EC16A}" srcOrd="0" destOrd="0" presId="urn:microsoft.com/office/officeart/2005/8/layout/pyramid1"/>
    <dgm:cxn modelId="{32B03653-1F3A-4304-B87A-BD40512458E2}" type="presParOf" srcId="{C059EBFE-B8E6-4C41-B8AA-02B1F10EC16A}" destId="{8889516C-4151-4887-B28B-2C092695F419}" srcOrd="0" destOrd="0" presId="urn:microsoft.com/office/officeart/2005/8/layout/pyramid1"/>
    <dgm:cxn modelId="{E4A354AF-2BB1-45C0-9253-D6D689B2AA5F}" type="presParOf" srcId="{C059EBFE-B8E6-4C41-B8AA-02B1F10EC16A}" destId="{F8138B24-1787-4D4A-BFB5-7B34D0DD66FE}" srcOrd="1" destOrd="0" presId="urn:microsoft.com/office/officeart/2005/8/layout/pyramid1"/>
    <dgm:cxn modelId="{1548856A-7FDD-4802-9A71-5540D6DAAEAB}" type="presParOf" srcId="{52B75DA3-D5E2-4EF6-BCBF-BE815A1228CE}" destId="{BAC850F5-F0FE-4AA8-8D6E-C4E9DC6E104D}" srcOrd="1" destOrd="0" presId="urn:microsoft.com/office/officeart/2005/8/layout/pyramid1"/>
    <dgm:cxn modelId="{DB949504-F116-4179-A730-07EF80E3A229}" type="presParOf" srcId="{BAC850F5-F0FE-4AA8-8D6E-C4E9DC6E104D}" destId="{10367C1D-77CE-4673-9230-70ABFB261B5B}" srcOrd="0" destOrd="0" presId="urn:microsoft.com/office/officeart/2005/8/layout/pyramid1"/>
    <dgm:cxn modelId="{D578B4EF-893E-4F13-BF12-0B6EDC1A6E38}" type="presParOf" srcId="{BAC850F5-F0FE-4AA8-8D6E-C4E9DC6E104D}" destId="{063D73A8-6295-40B6-8BC7-F0B3A05A8092}" srcOrd="1" destOrd="0" presId="urn:microsoft.com/office/officeart/2005/8/layout/pyramid1"/>
    <dgm:cxn modelId="{36144809-4E8B-4752-838D-BAEEEA785D88}" type="presParOf" srcId="{52B75DA3-D5E2-4EF6-BCBF-BE815A1228CE}" destId="{D50CD0D4-7DCF-4818-9AD6-66610C1E06B6}" srcOrd="2" destOrd="0" presId="urn:microsoft.com/office/officeart/2005/8/layout/pyramid1"/>
    <dgm:cxn modelId="{BE8F1C10-14A6-4324-AE6D-4CE303779C4E}" type="presParOf" srcId="{D50CD0D4-7DCF-4818-9AD6-66610C1E06B6}" destId="{10B970B0-91C5-4F7F-9584-ABDC1050CEF5}" srcOrd="0" destOrd="0" presId="urn:microsoft.com/office/officeart/2005/8/layout/pyramid1"/>
    <dgm:cxn modelId="{9BA5D1FF-C16A-43F4-A868-479C3D70330D}" type="presParOf" srcId="{D50CD0D4-7DCF-4818-9AD6-66610C1E06B6}" destId="{F824026D-B40A-4CAF-8B0B-BA726E6F5283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57E39F-BADE-4ACB-9F3C-E18F1A7CA45A}">
      <dsp:nvSpPr>
        <dsp:cNvPr id="0" name=""/>
        <dsp:cNvSpPr/>
      </dsp:nvSpPr>
      <dsp:spPr>
        <a:xfrm>
          <a:off x="519331" y="0"/>
          <a:ext cx="4984328" cy="4984328"/>
        </a:xfrm>
        <a:prstGeom prst="triangl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F3E62F-9581-44DB-8C93-9ADF125605E3}">
      <dsp:nvSpPr>
        <dsp:cNvPr id="0" name=""/>
        <dsp:cNvSpPr/>
      </dsp:nvSpPr>
      <dsp:spPr>
        <a:xfrm>
          <a:off x="2880317" y="749542"/>
          <a:ext cx="3239813" cy="621875"/>
        </a:xfrm>
        <a:prstGeom prst="round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Потеря времени в связи с отсутствием старшего воспитателя и учителя-логопеда на месте (совещание, б/л</a:t>
          </a:r>
          <a:r>
            <a:rPr lang="ru-RU" sz="1100" kern="1200" baseline="0" dirty="0" smtClean="0"/>
            <a:t>, отпуск и т.д.)</a:t>
          </a:r>
          <a:r>
            <a:rPr lang="ru-RU" sz="1100" kern="1200" baseline="0" dirty="0" smtClean="0">
              <a:effectLst/>
            </a:rPr>
            <a:t>.</a:t>
          </a:r>
          <a:endParaRPr lang="ru-RU" sz="1100" b="0" i="0" u="none" kern="1200" dirty="0"/>
        </a:p>
      </dsp:txBody>
      <dsp:txXfrm>
        <a:off x="2910674" y="779899"/>
        <a:ext cx="3179099" cy="561161"/>
      </dsp:txXfrm>
    </dsp:sp>
    <dsp:sp modelId="{5ECE2798-1C5C-433A-9920-973FC0A2F102}">
      <dsp:nvSpPr>
        <dsp:cNvPr id="0" name=""/>
        <dsp:cNvSpPr/>
      </dsp:nvSpPr>
      <dsp:spPr>
        <a:xfrm>
          <a:off x="2882131" y="1398922"/>
          <a:ext cx="3239813" cy="654754"/>
        </a:xfrm>
        <a:prstGeom prst="round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smtClean="0"/>
            <a:t>Потеря времени при  ознакомлении родителей (законных представителей) с  документами для поступления и оформления в дошкольные группы</a:t>
          </a:r>
          <a:endParaRPr lang="ru-RU" sz="1100" b="0" i="0" u="none" kern="1200" dirty="0"/>
        </a:p>
      </dsp:txBody>
      <dsp:txXfrm>
        <a:off x="2914093" y="1430884"/>
        <a:ext cx="3175889" cy="590830"/>
      </dsp:txXfrm>
    </dsp:sp>
    <dsp:sp modelId="{6ED3FA25-44D2-464D-8EBD-1FEF0D3BF8F0}">
      <dsp:nvSpPr>
        <dsp:cNvPr id="0" name=""/>
        <dsp:cNvSpPr/>
      </dsp:nvSpPr>
      <dsp:spPr>
        <a:xfrm>
          <a:off x="2952338" y="3472153"/>
          <a:ext cx="3239813" cy="491828"/>
        </a:xfrm>
        <a:prstGeom prst="round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smtClean="0"/>
            <a:t>Потеря времени при повторном консультировании</a:t>
          </a:r>
          <a:endParaRPr lang="ru-RU" sz="1100" b="0" i="0" u="none" kern="1200" dirty="0"/>
        </a:p>
      </dsp:txBody>
      <dsp:txXfrm>
        <a:off x="2976347" y="3496162"/>
        <a:ext cx="3191795" cy="443810"/>
      </dsp:txXfrm>
    </dsp:sp>
    <dsp:sp modelId="{BA32A54A-8E60-4EC6-B94F-44145B9F7AEC}">
      <dsp:nvSpPr>
        <dsp:cNvPr id="0" name=""/>
        <dsp:cNvSpPr/>
      </dsp:nvSpPr>
      <dsp:spPr>
        <a:xfrm>
          <a:off x="2952338" y="2680072"/>
          <a:ext cx="3239813" cy="727736"/>
        </a:xfrm>
        <a:prstGeom prst="round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Индивидуальное информирование и консультирование родителей (законных представителей)</a:t>
          </a:r>
          <a:endParaRPr lang="ru-RU" sz="1100" b="0" i="0" u="none" kern="1200" dirty="0"/>
        </a:p>
      </dsp:txBody>
      <dsp:txXfrm>
        <a:off x="2987863" y="2715597"/>
        <a:ext cx="3168763" cy="656686"/>
      </dsp:txXfrm>
    </dsp:sp>
    <dsp:sp modelId="{F9BAA10E-F56E-47EE-A95F-EF1FA0D98CA6}">
      <dsp:nvSpPr>
        <dsp:cNvPr id="0" name=""/>
        <dsp:cNvSpPr/>
      </dsp:nvSpPr>
      <dsp:spPr>
        <a:xfrm>
          <a:off x="2917219" y="2104015"/>
          <a:ext cx="3239813" cy="512950"/>
        </a:xfrm>
        <a:prstGeom prst="round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 smtClean="0"/>
            <a:t>Потеря времени во время информирования и консультирования родителей и сбора данных (законных представителей)</a:t>
          </a:r>
          <a:endParaRPr lang="ru-RU" sz="700" b="0" i="0" u="none" kern="1200" dirty="0"/>
        </a:p>
      </dsp:txBody>
      <dsp:txXfrm>
        <a:off x="2942259" y="2129055"/>
        <a:ext cx="3189733" cy="4628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89516C-4151-4887-B28B-2C092695F419}">
      <dsp:nvSpPr>
        <dsp:cNvPr id="0" name=""/>
        <dsp:cNvSpPr/>
      </dsp:nvSpPr>
      <dsp:spPr>
        <a:xfrm>
          <a:off x="1800200" y="0"/>
          <a:ext cx="1800200" cy="1464162"/>
        </a:xfrm>
        <a:prstGeom prst="trapezoid">
          <a:avLst>
            <a:gd name="adj" fmla="val 61475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500" kern="1200" dirty="0"/>
        </a:p>
      </dsp:txBody>
      <dsp:txXfrm>
        <a:off x="1800200" y="0"/>
        <a:ext cx="1800200" cy="1464162"/>
      </dsp:txXfrm>
    </dsp:sp>
    <dsp:sp modelId="{10367C1D-77CE-4673-9230-70ABFB261B5B}">
      <dsp:nvSpPr>
        <dsp:cNvPr id="0" name=""/>
        <dsp:cNvSpPr/>
      </dsp:nvSpPr>
      <dsp:spPr>
        <a:xfrm>
          <a:off x="886670" y="1458247"/>
          <a:ext cx="3600400" cy="1464162"/>
        </a:xfrm>
        <a:prstGeom prst="trapezoid">
          <a:avLst>
            <a:gd name="adj" fmla="val 61475"/>
          </a:avLst>
        </a:prstGeom>
        <a:solidFill>
          <a:schemeClr val="accent1">
            <a:shade val="50000"/>
            <a:hueOff val="240958"/>
            <a:satOff val="-5040"/>
            <a:lumOff val="28042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500" kern="1200" dirty="0"/>
        </a:p>
      </dsp:txBody>
      <dsp:txXfrm>
        <a:off x="1516740" y="1458247"/>
        <a:ext cx="2340260" cy="1464162"/>
      </dsp:txXfrm>
    </dsp:sp>
    <dsp:sp modelId="{10B970B0-91C5-4F7F-9584-ABDC1050CEF5}">
      <dsp:nvSpPr>
        <dsp:cNvPr id="0" name=""/>
        <dsp:cNvSpPr/>
      </dsp:nvSpPr>
      <dsp:spPr>
        <a:xfrm>
          <a:off x="0" y="2928325"/>
          <a:ext cx="5400600" cy="1464162"/>
        </a:xfrm>
        <a:prstGeom prst="trapezoid">
          <a:avLst>
            <a:gd name="adj" fmla="val 61475"/>
          </a:avLst>
        </a:prstGeom>
        <a:solidFill>
          <a:schemeClr val="accent1">
            <a:shade val="50000"/>
            <a:hueOff val="240958"/>
            <a:satOff val="-5040"/>
            <a:lumOff val="28042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500" kern="1200" dirty="0"/>
        </a:p>
      </dsp:txBody>
      <dsp:txXfrm>
        <a:off x="945104" y="2928325"/>
        <a:ext cx="3510390" cy="14641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97364"/>
          </a:xfrm>
          <a:prstGeom prst="rect">
            <a:avLst/>
          </a:prstGeom>
        </p:spPr>
        <p:txBody>
          <a:bodyPr vert="horz" lIns="96002" tIns="48002" rIns="96002" bIns="48002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6002" tIns="48002" rIns="96002" bIns="48002" rtlCol="0"/>
          <a:lstStyle>
            <a:lvl1pPr algn="r">
              <a:defRPr sz="1300"/>
            </a:lvl1pPr>
          </a:lstStyle>
          <a:p>
            <a:fld id="{C967415B-5B02-4AC1-8FC1-E0A6EBBFD765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002" tIns="48002" rIns="96002" bIns="4800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7"/>
            <a:ext cx="5486400" cy="4476274"/>
          </a:xfrm>
          <a:prstGeom prst="rect">
            <a:avLst/>
          </a:prstGeom>
        </p:spPr>
        <p:txBody>
          <a:bodyPr vert="horz" lIns="96002" tIns="48002" rIns="96002" bIns="48002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5"/>
            <a:ext cx="2971800" cy="497364"/>
          </a:xfrm>
          <a:prstGeom prst="rect">
            <a:avLst/>
          </a:prstGeom>
        </p:spPr>
        <p:txBody>
          <a:bodyPr vert="horz" lIns="96002" tIns="48002" rIns="96002" bIns="48002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6002" tIns="48002" rIns="96002" bIns="48002" rtlCol="0" anchor="b"/>
          <a:lstStyle>
            <a:lvl1pPr algn="r">
              <a:defRPr sz="1300"/>
            </a:lvl1pPr>
          </a:lstStyle>
          <a:p>
            <a:fld id="{9DEC6F41-EAC9-443E-A556-FD3753BC63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3593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0113" y="741363"/>
            <a:ext cx="4932362" cy="36988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 smtClean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8344" indent="-28397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5913" indent="-22718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90279" indent="-22718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44644" indent="-22718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99009" indent="-22718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53375" indent="-22718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07740" indent="-22718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62106" indent="-22718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230D562-454E-4771-A51B-776FD1323E0A}" type="slidenum">
              <a:rPr lang="ru-RU" altLang="ru-RU">
                <a:solidFill>
                  <a:prstClr val="black"/>
                </a:solidFill>
              </a:rPr>
              <a:pPr eaLnBrk="1" hangingPunct="1"/>
              <a:t>1</a:t>
            </a:fld>
            <a:endParaRPr lang="ru-RU" alt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2815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B27E9-72B3-45D7-93F4-4DC8B0148F7D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766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91680" y="2130425"/>
            <a:ext cx="676652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9972" y="3886200"/>
            <a:ext cx="5572428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defRPr>
            </a:lvl1pPr>
          </a:lstStyle>
          <a:p>
            <a:fld id="{B4C71EC6-210F-42DE-9C53-41977AD35B3D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91680" y="1600200"/>
            <a:ext cx="699512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1pPr>
            <a:lvl2pPr>
              <a:defRPr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2pPr>
            <a:lvl3pPr>
              <a:defRPr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3pPr>
            <a:lvl4pPr>
              <a:defRPr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4pPr>
            <a:lvl5pPr>
              <a:defRPr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1pPr>
          </a:lstStyle>
          <a:p>
            <a:fld id="{B4C71EC6-210F-42DE-9C53-41977AD35B3D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691680" y="1600200"/>
            <a:ext cx="280412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1pPr>
            <a:lvl2pPr>
              <a:defRPr sz="2400"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2pPr>
            <a:lvl3pPr>
              <a:defRPr sz="2000"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3pPr>
            <a:lvl4pPr>
              <a:defRPr sz="1800"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4pPr>
            <a:lvl5pPr>
              <a:defRPr sz="1800"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1pPr>
            <a:lvl2pPr>
              <a:defRPr sz="2400"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2pPr>
            <a:lvl3pPr>
              <a:defRPr sz="2000"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3pPr>
            <a:lvl4pPr>
              <a:defRPr sz="1800"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4pPr>
            <a:lvl5pPr>
              <a:defRPr sz="1800"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1pPr>
          </a:lstStyle>
          <a:p>
            <a:fld id="{B4C71EC6-210F-42DE-9C53-41977AD35B3D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1pPr>
          </a:lstStyle>
          <a:p>
            <a:fld id="{B4C71EC6-210F-42DE-9C53-41977AD35B3D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1pPr>
          </a:lstStyle>
          <a:p>
            <a:fld id="{B4C71EC6-210F-42DE-9C53-41977AD35B3D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 descr="C:\Beklemesheva\ОЛЬГА\Управление культуры\Coat_of_Arms_of_Kemerovo_rayon_(Kemerovo_oblast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476671"/>
            <a:ext cx="549739" cy="67151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2" name="Прямоугольник 1"/>
          <p:cNvSpPr/>
          <p:nvPr/>
        </p:nvSpPr>
        <p:spPr>
          <a:xfrm>
            <a:off x="3023929" y="788539"/>
            <a:ext cx="3623479" cy="1704357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МБОУ </a:t>
            </a:r>
          </a:p>
          <a:p>
            <a:pPr algn="ctr"/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</a:t>
            </a:r>
            <a:r>
              <a:rPr lang="ru-RU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Звёздненская</a:t>
            </a:r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СОШ»</a:t>
            </a:r>
          </a:p>
          <a:p>
            <a:pPr algn="ctr"/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</a:t>
            </a:r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ошкольные группы</a:t>
            </a:r>
            <a:endParaRPr lang="ru-RU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25976" y="476671"/>
            <a:ext cx="3707224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ru-RU" sz="12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КЕМЕРОВСКИЙ МУНИЦИПАЛЬНЫЙ ОКРУГ</a:t>
            </a:r>
          </a:p>
          <a:p>
            <a:pPr algn="ctr">
              <a:defRPr/>
            </a:pPr>
            <a:endParaRPr lang="ru-RU" sz="1600" b="1" dirty="0" smtClean="0">
              <a:ln w="50800"/>
              <a:solidFill>
                <a:schemeClr val="bg1">
                  <a:shade val="50000"/>
                </a:schemeClr>
              </a:solidFill>
              <a:latin typeface="Arial Narrow" pitchFamily="34" charset="0"/>
              <a:cs typeface="Times New Roman" pitchFamily="18" charset="0"/>
            </a:endParaRPr>
          </a:p>
          <a:p>
            <a:pPr algn="ctr">
              <a:defRPr/>
            </a:pP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67744" y="2840046"/>
            <a:ext cx="4968552" cy="3416320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Оптимизация процесса информирования и консультирования родителей (законных представителей) в режиме ограничительных мероприятий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                               </a:t>
            </a:r>
          </a:p>
          <a:p>
            <a:pPr algn="ctr"/>
            <a:endParaRPr lang="ru-RU" b="1" i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endParaRPr lang="ru-RU" b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94606" y="4534396"/>
            <a:ext cx="4415650" cy="1773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3366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792088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ДОРОЖНАЯ КАРТА</a:t>
            </a:r>
            <a:endParaRPr lang="ru-RU" sz="2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2288786"/>
              </p:ext>
            </p:extLst>
          </p:nvPr>
        </p:nvGraphicFramePr>
        <p:xfrm>
          <a:off x="1043609" y="1124744"/>
          <a:ext cx="7776866" cy="464571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675016">
                  <a:extLst>
                    <a:ext uri="{9D8B030D-6E8A-4147-A177-3AD203B41FA5}">
                      <a16:colId xmlns="" xmlns:a16="http://schemas.microsoft.com/office/drawing/2014/main" val="1144867484"/>
                    </a:ext>
                  </a:extLst>
                </a:gridCol>
                <a:gridCol w="2365031">
                  <a:extLst>
                    <a:ext uri="{9D8B030D-6E8A-4147-A177-3AD203B41FA5}">
                      <a16:colId xmlns="" xmlns:a16="http://schemas.microsoft.com/office/drawing/2014/main" val="3277259535"/>
                    </a:ext>
                  </a:extLst>
                </a:gridCol>
                <a:gridCol w="1060481"/>
                <a:gridCol w="424193"/>
                <a:gridCol w="424193"/>
                <a:gridCol w="424193"/>
                <a:gridCol w="353494"/>
                <a:gridCol w="353494"/>
                <a:gridCol w="1696771"/>
              </a:tblGrid>
              <a:tr h="443032">
                <a:tc rowSpan="2">
                  <a:txBody>
                    <a:bodyPr/>
                    <a:lstStyle/>
                    <a:p>
                      <a:r>
                        <a:rPr lang="ru-RU" sz="9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№</a:t>
                      </a:r>
                      <a:endParaRPr lang="ru-RU" sz="9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05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Наименование </a:t>
                      </a:r>
                      <a:endParaRPr lang="ru-RU" sz="105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9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Длительность</a:t>
                      </a:r>
                      <a:endParaRPr lang="ru-RU" sz="9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ноябрь 2020</a:t>
                      </a:r>
                      <a:endParaRPr lang="ru-RU" sz="9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январь 2021</a:t>
                      </a:r>
                      <a:endParaRPr lang="ru-RU" sz="9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Ответственные</a:t>
                      </a:r>
                      <a:endParaRPr lang="ru-RU" sz="9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2284033513"/>
                  </a:ext>
                </a:extLst>
              </a:tr>
              <a:tr h="2050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2 н.</a:t>
                      </a:r>
                      <a:endParaRPr lang="ru-RU" sz="800" dirty="0">
                        <a:solidFill>
                          <a:schemeClr val="tx2">
                            <a:lumMod val="75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3 н.</a:t>
                      </a:r>
                      <a:endParaRPr lang="ru-RU" sz="800" dirty="0">
                        <a:solidFill>
                          <a:schemeClr val="tx2">
                            <a:lumMod val="75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4 н.</a:t>
                      </a:r>
                      <a:endParaRPr lang="ru-RU" sz="800" dirty="0">
                        <a:solidFill>
                          <a:schemeClr val="tx2">
                            <a:lumMod val="75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1н.</a:t>
                      </a:r>
                      <a:endParaRPr lang="ru-RU" sz="8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2н.</a:t>
                      </a:r>
                      <a:endParaRPr lang="ru-RU" sz="8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ru-RU" sz="8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7704"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1</a:t>
                      </a:r>
                      <a:endParaRPr lang="ru-RU" sz="9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968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</a:rPr>
                        <a:t>Картирование</a:t>
                      </a:r>
                      <a:r>
                        <a:rPr kumimoji="0" lang="ru-RU" sz="1000" kern="1200" baseline="0" dirty="0" smtClean="0">
                          <a:solidFill>
                            <a:schemeClr val="tx1"/>
                          </a:solidFill>
                        </a:rPr>
                        <a:t> проекта</a:t>
                      </a:r>
                      <a:endParaRPr kumimoji="0" lang="ru-RU" sz="1000" kern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9683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5 дней</a:t>
                      </a:r>
                      <a:endParaRPr kumimoji="0" lang="ru-RU" sz="80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rgbClr val="92D05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pattFill prst="wdDnDiag">
                      <a:fgClr>
                        <a:schemeClr val="tx2">
                          <a:lumMod val="60000"/>
                          <a:lumOff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pattFill prst="wdDnDiag">
                      <a:fgClr>
                        <a:schemeClr val="tx2">
                          <a:lumMod val="60000"/>
                          <a:lumOff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Комолова</a:t>
                      </a:r>
                      <a:r>
                        <a:rPr lang="ru-RU" sz="1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О.И.</a:t>
                      </a: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старший воспитатель</a:t>
                      </a:r>
                      <a:endParaRPr lang="ru-RU" sz="10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408106043"/>
                  </a:ext>
                </a:extLst>
              </a:tr>
              <a:tr h="487418"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2</a:t>
                      </a:r>
                      <a:endParaRPr lang="ru-RU" sz="9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968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</a:rPr>
                        <a:t>Заказ, приобретение ноутбука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9683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kern="12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kumimoji="0" lang="ru-RU" sz="800" kern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0" lang="ru-RU" sz="800" kern="1200" dirty="0" smtClean="0">
                          <a:solidFill>
                            <a:schemeClr val="tx1"/>
                          </a:solidFill>
                        </a:rPr>
                        <a:t>дней</a:t>
                      </a:r>
                      <a:endParaRPr kumimoji="0" lang="ru-RU" sz="800" kern="12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pattFill prst="wd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pattFill prst="wd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Самсонова Л.И.</a:t>
                      </a: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завхоз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055772580"/>
                  </a:ext>
                </a:extLst>
              </a:tr>
              <a:tr h="370630"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3</a:t>
                      </a:r>
                      <a:endParaRPr lang="ru-RU" sz="9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10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</a:rPr>
                        <a:t>  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Создание форума для обращений родителей (законных представителей)</a:t>
                      </a:r>
                      <a:endParaRPr lang="ru-RU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96838" algn="ctr" rtl="0" eaLnBrk="1" latinLnBrk="0" hangingPunct="1"/>
                      <a:r>
                        <a:rPr lang="ru-RU" sz="800" kern="1200" dirty="0" smtClean="0">
                          <a:solidFill>
                            <a:schemeClr val="tx1"/>
                          </a:solidFill>
                          <a:effectLst/>
                        </a:rPr>
                        <a:t>2 дня</a:t>
                      </a:r>
                      <a:endParaRPr lang="ru-RU" sz="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pattFill prst="wd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Иванова А.Н.</a:t>
                      </a: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Воспитатель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196723548"/>
                  </a:ext>
                </a:extLst>
              </a:tr>
              <a:tr h="318316"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4</a:t>
                      </a:r>
                      <a:endParaRPr lang="ru-RU" sz="9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10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Организация 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«Центра информационно-коммуникативных технологий «Онлайн-консультирования»</a:t>
                      </a:r>
                      <a:endParaRPr lang="ru-RU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aseline="0" dirty="0" smtClean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ru-RU" sz="800" dirty="0" smtClean="0">
                          <a:solidFill>
                            <a:schemeClr val="tx1"/>
                          </a:solidFill>
                        </a:rPr>
                        <a:t>10 дней</a:t>
                      </a:r>
                      <a:endParaRPr lang="ru-RU" sz="8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pattFill prst="wd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pattFill prst="wd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Казутина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А.А.</a:t>
                      </a:r>
                      <a:endParaRPr lang="ru-RU" sz="1000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воспитатель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623965451"/>
                  </a:ext>
                </a:extLst>
              </a:tr>
              <a:tr h="598682"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5</a:t>
                      </a:r>
                      <a:endParaRPr lang="ru-RU" sz="9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dirty="0" smtClean="0">
                          <a:solidFill>
                            <a:srgbClr val="FF0000"/>
                          </a:solidFill>
                        </a:rPr>
                        <a:t>   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Размещение  на сайте ОУ онлайн </a:t>
                      </a:r>
                      <a:r>
                        <a:rPr lang="ru-RU" sz="1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вебинаров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  и консультаций специалистов</a:t>
                      </a:r>
                      <a:endParaRPr lang="ru-RU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solidFill>
                            <a:schemeClr val="tx1"/>
                          </a:solidFill>
                        </a:rPr>
                        <a:t> 2 дня</a:t>
                      </a:r>
                      <a:endParaRPr lang="ru-RU" sz="8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pattFill prst="wd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Шубина И.А.</a:t>
                      </a: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воспитатель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464820"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6</a:t>
                      </a:r>
                      <a:endParaRPr lang="ru-RU" sz="90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rgbClr val="FF0000"/>
                          </a:solidFill>
                        </a:rPr>
                        <a:t>   </a:t>
                      </a:r>
                      <a:r>
                        <a:rPr kumimoji="0" lang="ru-RU" alt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Составление онлайн-графика приема граждан с учетом плановых совещаний и т.д.</a:t>
                      </a:r>
                    </a:p>
                  </a:txBody>
                  <a:tcPr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solidFill>
                            <a:schemeClr val="tx1"/>
                          </a:solidFill>
                        </a:rPr>
                        <a:t> 2 дня</a:t>
                      </a:r>
                      <a:endParaRPr lang="ru-RU" sz="8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tx2">
                          <a:lumMod val="60000"/>
                          <a:lumOff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Комолова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О.И.</a:t>
                      </a: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старший воспитатель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9716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Calibri" panose="020F0502020204030204" pitchFamily="34" charset="0"/>
                        </a:rPr>
                        <a:t>7</a:t>
                      </a:r>
                      <a:endParaRPr lang="ru-RU" sz="9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+mj-lt"/>
                        </a:rPr>
                        <a:t>   Разработка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чек-листов</a:t>
                      </a:r>
                      <a:endParaRPr lang="ru-RU" sz="10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 дня</a:t>
                      </a:r>
                    </a:p>
                  </a:txBody>
                  <a:tcP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tx2">
                          <a:lumMod val="60000"/>
                          <a:lumOff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Казутина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А.А.</a:t>
                      </a:r>
                      <a:endParaRPr lang="ru-RU" sz="1000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воспитатель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Calibri" panose="020F0502020204030204" pitchFamily="34" charset="0"/>
                        </a:rPr>
                        <a:t>9</a:t>
                      </a:r>
                      <a:endParaRPr lang="ru-RU" sz="9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МОНИТОРИНГ эффективности проекта</a:t>
                      </a:r>
                    </a:p>
                  </a:txBody>
                  <a:tcP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 месяц</a:t>
                      </a:r>
                    </a:p>
                  </a:txBody>
                  <a:tcP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Комолова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О.И.</a:t>
                      </a: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старший воспитатель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114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Скругленный прямоугольник 148"/>
          <p:cNvSpPr/>
          <p:nvPr/>
        </p:nvSpPr>
        <p:spPr>
          <a:xfrm>
            <a:off x="7347011" y="1371875"/>
            <a:ext cx="1076761" cy="269299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900" dirty="0" smtClean="0"/>
          </a:p>
          <a:p>
            <a:pPr algn="ctr"/>
            <a:r>
              <a:rPr lang="ru-RU" sz="900" b="1" dirty="0">
                <a:latin typeface="Times New Roman" pitchFamily="18" charset="0"/>
                <a:cs typeface="Times New Roman" pitchFamily="18" charset="0"/>
              </a:rPr>
              <a:t>Повторное  онлайн-консультирование </a:t>
            </a:r>
          </a:p>
          <a:p>
            <a:pPr algn="ctr"/>
            <a:r>
              <a:rPr lang="ru-RU" sz="900" b="1" dirty="0">
                <a:latin typeface="Times New Roman" pitchFamily="18" charset="0"/>
                <a:cs typeface="Times New Roman" pitchFamily="18" charset="0"/>
              </a:rPr>
              <a:t>(при необходимости) родителей (законных представителей)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01534" y="1567352"/>
            <a:ext cx="1076761" cy="258259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Онлайн-запись </a:t>
            </a:r>
          </a:p>
          <a:p>
            <a:pPr lvl="0" algn="ctr">
              <a:defRPr/>
            </a:pPr>
            <a:r>
              <a:rPr lang="ru-RU" sz="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родителя (законного представителя) на консультацию к  специалисту ДОУ </a:t>
            </a:r>
          </a:p>
          <a:p>
            <a:pPr lvl="0" algn="ctr">
              <a:defRPr/>
            </a:pPr>
            <a:r>
              <a:rPr lang="ru-RU" sz="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указанием интересующего вопроса обращения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4142453"/>
              </p:ext>
            </p:extLst>
          </p:nvPr>
        </p:nvGraphicFramePr>
        <p:xfrm>
          <a:off x="1368537" y="4149080"/>
          <a:ext cx="4153965" cy="2185709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34181">
                  <a:extLst>
                    <a:ext uri="{9D8B030D-6E8A-4147-A177-3AD203B41FA5}">
                      <a16:colId xmlns="" xmlns:a16="http://schemas.microsoft.com/office/drawing/2014/main" val="3535992974"/>
                    </a:ext>
                  </a:extLst>
                </a:gridCol>
                <a:gridCol w="3919784">
                  <a:extLst>
                    <a:ext uri="{9D8B030D-6E8A-4147-A177-3AD203B41FA5}">
                      <a16:colId xmlns="" xmlns:a16="http://schemas.microsoft.com/office/drawing/2014/main" val="1152463390"/>
                    </a:ext>
                  </a:extLst>
                </a:gridCol>
              </a:tblGrid>
              <a:tr h="356909">
                <a:tc gridSpan="2">
                  <a:txBody>
                    <a:bodyPr/>
                    <a:lstStyle/>
                    <a:p>
                      <a:r>
                        <a:rPr lang="ru-RU" sz="1400" dirty="0" smtClean="0"/>
                        <a:t>РЕШЕНИЕ ПРОБЛЕМ.</a:t>
                      </a:r>
                      <a:endParaRPr lang="ru-RU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6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02090034"/>
                  </a:ext>
                </a:extLst>
              </a:tr>
              <a:tr h="298263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Составление онлайн-графика приема граждан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 учетом плановых совещаний и т.д.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31948693"/>
                  </a:ext>
                </a:extLst>
              </a:tr>
              <a:tr h="33336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Размещение  на сайте ОУ онлайн </a:t>
                      </a:r>
                      <a:r>
                        <a:rPr lang="ru-RU" sz="1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вебинаров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  и консультаций специалистов</a:t>
                      </a:r>
                      <a:endParaRPr lang="ru-RU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41066943"/>
                  </a:ext>
                </a:extLst>
              </a:tr>
              <a:tr h="28221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Создание форума для обращений родителей (законных представителей)</a:t>
                      </a:r>
                      <a:endParaRPr lang="ru-RU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0113393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Создание в ОУ «Центра информационно-коммуникативных технологий «Онлайн-консультирования»</a:t>
                      </a:r>
                      <a:endParaRPr lang="ru-RU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</a:t>
                      </a:r>
                      <a:endParaRPr lang="ru-RU" sz="1400" dirty="0"/>
                    </a:p>
                  </a:txBody>
                  <a:tcP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Создание алгоритма действий сотрудников ОУ</a:t>
                      </a:r>
                    </a:p>
                  </a:txBody>
                  <a:tcP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" name="Заголовок 1"/>
          <p:cNvSpPr txBox="1">
            <a:spLocks/>
          </p:cNvSpPr>
          <p:nvPr/>
        </p:nvSpPr>
        <p:spPr>
          <a:xfrm>
            <a:off x="534183" y="219370"/>
            <a:ext cx="8438617" cy="6754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 01.02.2021 г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                                                                 </a:t>
            </a:r>
            <a:r>
              <a:rPr lang="ru-RU" sz="14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ВПП </a:t>
            </a:r>
            <a:r>
              <a:rPr lang="ru-RU" sz="14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0ч.48 </a:t>
            </a:r>
            <a:r>
              <a:rPr lang="ru-RU" sz="14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мин</a:t>
            </a:r>
            <a:r>
              <a:rPr lang="ru-RU" sz="18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endParaRPr lang="ru-RU" sz="1800" b="1" u="sng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488953" y="174749"/>
            <a:ext cx="6368670" cy="72008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КАРТА 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ЦЕЛЕВОГО 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СОСТОЯНИЯ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( описание ситуации « КАК БУДЕТ»)      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2" name="Скругленный прямоугольник 4"/>
          <p:cNvSpPr txBox="1"/>
          <p:nvPr/>
        </p:nvSpPr>
        <p:spPr>
          <a:xfrm>
            <a:off x="1144368" y="875258"/>
            <a:ext cx="689170" cy="350748"/>
          </a:xfrm>
          <a:prstGeom prst="rect">
            <a:avLst/>
          </a:prstGeom>
          <a:scene3d>
            <a:camera prst="orthographicFront"/>
            <a:lightRig rig="fla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85344" tIns="85344" rIns="85344" bIns="45720" numCol="1" spcCol="1270" anchor="t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kern="1200" dirty="0" smtClean="0">
                <a:solidFill>
                  <a:schemeClr val="tx2">
                    <a:lumMod val="50000"/>
                  </a:schemeClr>
                </a:solidFill>
              </a:rPr>
              <a:t>Шаг 1</a:t>
            </a:r>
            <a:endParaRPr lang="ru-RU" sz="1200" b="1" kern="1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" name="Скругленный прямоугольник 4"/>
          <p:cNvSpPr txBox="1"/>
          <p:nvPr/>
        </p:nvSpPr>
        <p:spPr>
          <a:xfrm>
            <a:off x="2567074" y="909085"/>
            <a:ext cx="642482" cy="367056"/>
          </a:xfrm>
          <a:prstGeom prst="rect">
            <a:avLst/>
          </a:prstGeom>
          <a:scene3d>
            <a:camera prst="orthographicFront"/>
            <a:lightRig rig="fla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85344" tIns="85344" rIns="85344" bIns="45720" numCol="1" spcCol="1270" anchor="t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kern="1200" dirty="0" smtClean="0">
                <a:solidFill>
                  <a:schemeClr val="tx2">
                    <a:lumMod val="50000"/>
                  </a:schemeClr>
                </a:solidFill>
              </a:rPr>
              <a:t>Шаг 2</a:t>
            </a:r>
            <a:endParaRPr lang="ru-RU" sz="1200" b="1" kern="1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" name="Скругленный прямоугольник 4"/>
          <p:cNvSpPr txBox="1"/>
          <p:nvPr/>
        </p:nvSpPr>
        <p:spPr>
          <a:xfrm>
            <a:off x="3788621" y="910775"/>
            <a:ext cx="642482" cy="370375"/>
          </a:xfrm>
          <a:prstGeom prst="rect">
            <a:avLst/>
          </a:prstGeom>
          <a:scene3d>
            <a:camera prst="orthographicFront"/>
            <a:lightRig rig="fla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85344" tIns="85344" rIns="85344" bIns="45720" numCol="1" spcCol="1270" anchor="t" anchorCtr="0">
            <a:noAutofit/>
          </a:bodyPr>
          <a:lstStyle/>
          <a:p>
            <a:pPr lvl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kern="1200" dirty="0" smtClean="0"/>
              <a:t>Шаг 3</a:t>
            </a:r>
            <a:endParaRPr lang="ru-RU" sz="1200" b="1" kern="1200" dirty="0"/>
          </a:p>
        </p:txBody>
      </p:sp>
      <p:grpSp>
        <p:nvGrpSpPr>
          <p:cNvPr id="82" name="Группа 81"/>
          <p:cNvGrpSpPr/>
          <p:nvPr/>
        </p:nvGrpSpPr>
        <p:grpSpPr>
          <a:xfrm>
            <a:off x="2003863" y="1053735"/>
            <a:ext cx="333264" cy="141877"/>
            <a:chOff x="737651" y="746767"/>
            <a:chExt cx="317452" cy="125234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101" name="Стрелка вправо 100"/>
            <p:cNvSpPr/>
            <p:nvPr/>
          </p:nvSpPr>
          <p:spPr>
            <a:xfrm>
              <a:off x="737651" y="746767"/>
              <a:ext cx="317452" cy="125234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02" name="Стрелка вправо 4"/>
            <p:cNvSpPr txBox="1"/>
            <p:nvPr/>
          </p:nvSpPr>
          <p:spPr>
            <a:xfrm>
              <a:off x="737651" y="771814"/>
              <a:ext cx="279882" cy="751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00" kern="1200"/>
            </a:p>
          </p:txBody>
        </p:sp>
      </p:grpSp>
      <p:grpSp>
        <p:nvGrpSpPr>
          <p:cNvPr id="84" name="Группа 83"/>
          <p:cNvGrpSpPr/>
          <p:nvPr/>
        </p:nvGrpSpPr>
        <p:grpSpPr>
          <a:xfrm>
            <a:off x="4542564" y="1005814"/>
            <a:ext cx="357376" cy="141877"/>
            <a:chOff x="2978499" y="742963"/>
            <a:chExt cx="340420" cy="125234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97" name="Стрелка вправо 96"/>
            <p:cNvSpPr/>
            <p:nvPr/>
          </p:nvSpPr>
          <p:spPr>
            <a:xfrm rot="12190">
              <a:off x="2978499" y="742963"/>
              <a:ext cx="340420" cy="125234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98" name="Стрелка вправо 8"/>
            <p:cNvSpPr txBox="1"/>
            <p:nvPr/>
          </p:nvSpPr>
          <p:spPr>
            <a:xfrm rot="12190">
              <a:off x="2978499" y="767943"/>
              <a:ext cx="302850" cy="751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00" kern="1200"/>
            </a:p>
          </p:txBody>
        </p:sp>
      </p:grpSp>
      <p:grpSp>
        <p:nvGrpSpPr>
          <p:cNvPr id="85" name="Группа 84"/>
          <p:cNvGrpSpPr/>
          <p:nvPr/>
        </p:nvGrpSpPr>
        <p:grpSpPr>
          <a:xfrm>
            <a:off x="5847089" y="997905"/>
            <a:ext cx="364522" cy="141877"/>
            <a:chOff x="4127294" y="723882"/>
            <a:chExt cx="347227" cy="125234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95" name="Стрелка вправо 94"/>
            <p:cNvSpPr/>
            <p:nvPr/>
          </p:nvSpPr>
          <p:spPr>
            <a:xfrm rot="21477015">
              <a:off x="4127294" y="723882"/>
              <a:ext cx="347227" cy="125234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5">
                <a:hueOff val="0"/>
                <a:satOff val="0"/>
                <a:lumOff val="0"/>
                <a:alphaOff val="0"/>
              </a:schemeClr>
            </a:fillRef>
            <a:effectRef idx="1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96" name="Стрелка вправо 10"/>
            <p:cNvSpPr txBox="1"/>
            <p:nvPr/>
          </p:nvSpPr>
          <p:spPr>
            <a:xfrm rot="21477015">
              <a:off x="4127306" y="749601"/>
              <a:ext cx="309657" cy="751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00" kern="1200"/>
            </a:p>
          </p:txBody>
        </p:sp>
      </p:grpSp>
      <p:grpSp>
        <p:nvGrpSpPr>
          <p:cNvPr id="86" name="Группа 85"/>
          <p:cNvGrpSpPr/>
          <p:nvPr/>
        </p:nvGrpSpPr>
        <p:grpSpPr>
          <a:xfrm>
            <a:off x="7083137" y="993935"/>
            <a:ext cx="377855" cy="141877"/>
            <a:chOff x="5291497" y="681651"/>
            <a:chExt cx="359928" cy="125234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93" name="Стрелка вправо 92"/>
            <p:cNvSpPr/>
            <p:nvPr/>
          </p:nvSpPr>
          <p:spPr>
            <a:xfrm rot="21475092">
              <a:off x="5291497" y="681651"/>
              <a:ext cx="359928" cy="125234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6">
                <a:hueOff val="0"/>
                <a:satOff val="0"/>
                <a:lumOff val="0"/>
                <a:alphaOff val="0"/>
              </a:schemeClr>
            </a:fillRef>
            <a:effectRef idx="1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94" name="Стрелка вправо 12"/>
            <p:cNvSpPr txBox="1"/>
            <p:nvPr/>
          </p:nvSpPr>
          <p:spPr>
            <a:xfrm rot="21475092">
              <a:off x="5291509" y="707380"/>
              <a:ext cx="322358" cy="751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00" kern="1200"/>
            </a:p>
          </p:txBody>
        </p:sp>
      </p:grpSp>
      <p:grpSp>
        <p:nvGrpSpPr>
          <p:cNvPr id="151" name="Группа 150"/>
          <p:cNvGrpSpPr/>
          <p:nvPr/>
        </p:nvGrpSpPr>
        <p:grpSpPr>
          <a:xfrm>
            <a:off x="3369049" y="1011172"/>
            <a:ext cx="333264" cy="141877"/>
            <a:chOff x="737651" y="746767"/>
            <a:chExt cx="317452" cy="125234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152" name="Стрелка вправо 151"/>
            <p:cNvSpPr/>
            <p:nvPr/>
          </p:nvSpPr>
          <p:spPr>
            <a:xfrm>
              <a:off x="737651" y="746767"/>
              <a:ext cx="317452" cy="125234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53" name="Стрелка вправо 4"/>
            <p:cNvSpPr txBox="1"/>
            <p:nvPr/>
          </p:nvSpPr>
          <p:spPr>
            <a:xfrm>
              <a:off x="737651" y="771814"/>
              <a:ext cx="279882" cy="751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00" kern="1200"/>
            </a:p>
          </p:txBody>
        </p:sp>
      </p:grpSp>
      <p:sp>
        <p:nvSpPr>
          <p:cNvPr id="190" name="Скругленный прямоугольник 4"/>
          <p:cNvSpPr txBox="1"/>
          <p:nvPr/>
        </p:nvSpPr>
        <p:spPr>
          <a:xfrm>
            <a:off x="6622207" y="3269165"/>
            <a:ext cx="642482" cy="244466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85344" tIns="85344" rIns="85344" bIns="45720" numCol="1" spcCol="1270" anchor="t" anchorCtr="0">
            <a:noAutofit/>
          </a:bodyPr>
          <a:lstStyle/>
          <a:p>
            <a:pPr lvl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200" b="1" kern="1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0955" y="1167024"/>
            <a:ext cx="343228" cy="1659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</a:t>
            </a:r>
          </a:p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Х</a:t>
            </a:r>
          </a:p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О</a:t>
            </a:r>
          </a:p>
          <a:p>
            <a:pPr algn="ctr"/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</a:t>
            </a:r>
          </a:p>
        </p:txBody>
      </p:sp>
      <p:sp>
        <p:nvSpPr>
          <p:cNvPr id="6" name="Овал 5"/>
          <p:cNvSpPr/>
          <p:nvPr/>
        </p:nvSpPr>
        <p:spPr>
          <a:xfrm>
            <a:off x="1119208" y="3852760"/>
            <a:ext cx="841411" cy="32663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3 </a:t>
            </a:r>
            <a:r>
              <a:rPr lang="ru-RU" sz="1100" b="1" dirty="0" smtClean="0"/>
              <a:t>мин.</a:t>
            </a:r>
            <a:endParaRPr lang="ru-RU" sz="1100" b="1" dirty="0"/>
          </a:p>
        </p:txBody>
      </p:sp>
      <p:sp>
        <p:nvSpPr>
          <p:cNvPr id="112" name="Скругленный прямоугольник 111"/>
          <p:cNvSpPr/>
          <p:nvPr/>
        </p:nvSpPr>
        <p:spPr>
          <a:xfrm>
            <a:off x="2266263" y="1462462"/>
            <a:ext cx="1076761" cy="262525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900" dirty="0" smtClean="0"/>
          </a:p>
          <a:p>
            <a:pPr algn="ctr">
              <a:defRPr/>
            </a:pPr>
            <a:r>
              <a:rPr lang="ru-RU" sz="900" b="1" dirty="0">
                <a:latin typeface="Times New Roman" pitchFamily="18" charset="0"/>
                <a:cs typeface="Times New Roman" pitchFamily="18" charset="0"/>
              </a:rPr>
              <a:t>Обсуждение проблем, вопросов (заранее индивидуальной беседы</a:t>
            </a:r>
          </a:p>
        </p:txBody>
      </p:sp>
      <p:sp>
        <p:nvSpPr>
          <p:cNvPr id="114" name="Овал 113"/>
          <p:cNvSpPr/>
          <p:nvPr/>
        </p:nvSpPr>
        <p:spPr>
          <a:xfrm>
            <a:off x="2383937" y="3831943"/>
            <a:ext cx="841411" cy="32663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10 </a:t>
            </a:r>
            <a:r>
              <a:rPr lang="ru-RU" sz="1100" b="1" dirty="0" smtClean="0"/>
              <a:t>мин.</a:t>
            </a:r>
            <a:endParaRPr lang="ru-RU" sz="1100" b="1" dirty="0"/>
          </a:p>
        </p:txBody>
      </p:sp>
      <p:sp>
        <p:nvSpPr>
          <p:cNvPr id="115" name="Скругленный прямоугольник 114"/>
          <p:cNvSpPr/>
          <p:nvPr/>
        </p:nvSpPr>
        <p:spPr>
          <a:xfrm>
            <a:off x="3526292" y="1444037"/>
            <a:ext cx="1076761" cy="263589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900" dirty="0" smtClean="0"/>
          </a:p>
          <a:p>
            <a:pPr algn="ctr"/>
            <a:r>
              <a:rPr lang="ru-RU" sz="900" b="1" dirty="0">
                <a:latin typeface="Times New Roman" pitchFamily="18" charset="0"/>
                <a:cs typeface="Times New Roman" pitchFamily="18" charset="0"/>
              </a:rPr>
              <a:t>Анализ выявленных проблем в ходе консультации с родителями, поиск решений</a:t>
            </a:r>
          </a:p>
        </p:txBody>
      </p:sp>
      <p:sp>
        <p:nvSpPr>
          <p:cNvPr id="117" name="Овал 116"/>
          <p:cNvSpPr/>
          <p:nvPr/>
        </p:nvSpPr>
        <p:spPr>
          <a:xfrm>
            <a:off x="3643966" y="3823312"/>
            <a:ext cx="841411" cy="32663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10 </a:t>
            </a:r>
            <a:r>
              <a:rPr lang="ru-RU" sz="1100" b="1" dirty="0" smtClean="0"/>
              <a:t>мин.</a:t>
            </a:r>
            <a:endParaRPr lang="ru-RU" sz="1100" b="1" dirty="0"/>
          </a:p>
        </p:txBody>
      </p:sp>
      <p:sp>
        <p:nvSpPr>
          <p:cNvPr id="118" name="Скругленный прямоугольник 4"/>
          <p:cNvSpPr txBox="1"/>
          <p:nvPr/>
        </p:nvSpPr>
        <p:spPr>
          <a:xfrm>
            <a:off x="5034801" y="882395"/>
            <a:ext cx="642482" cy="370375"/>
          </a:xfrm>
          <a:prstGeom prst="rect">
            <a:avLst/>
          </a:prstGeom>
          <a:scene3d>
            <a:camera prst="orthographicFront"/>
            <a:lightRig rig="fla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85344" tIns="85344" rIns="85344" bIns="45720" numCol="1" spcCol="1270" anchor="t" anchorCtr="0">
            <a:noAutofit/>
          </a:bodyPr>
          <a:lstStyle/>
          <a:p>
            <a:pPr lvl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kern="1200" dirty="0" smtClean="0"/>
              <a:t>Шаг 4</a:t>
            </a:r>
            <a:endParaRPr lang="ru-RU" sz="1200" b="1" kern="1200" dirty="0"/>
          </a:p>
        </p:txBody>
      </p:sp>
      <p:sp>
        <p:nvSpPr>
          <p:cNvPr id="119" name="Скругленный прямоугольник 118"/>
          <p:cNvSpPr/>
          <p:nvPr/>
        </p:nvSpPr>
        <p:spPr>
          <a:xfrm>
            <a:off x="4817662" y="1424845"/>
            <a:ext cx="1076761" cy="266287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900" dirty="0" smtClean="0"/>
          </a:p>
          <a:p>
            <a:pPr algn="ctr">
              <a:defRPr/>
            </a:pPr>
            <a:r>
              <a:rPr lang="ru-RU" sz="900" b="1" dirty="0">
                <a:latin typeface="Times New Roman" pitchFamily="18" charset="0"/>
                <a:cs typeface="Times New Roman" pitchFamily="18" charset="0"/>
              </a:rPr>
              <a:t>Решение выявленных проблем, предложений</a:t>
            </a:r>
          </a:p>
        </p:txBody>
      </p:sp>
      <p:sp>
        <p:nvSpPr>
          <p:cNvPr id="121" name="Овал 120"/>
          <p:cNvSpPr/>
          <p:nvPr/>
        </p:nvSpPr>
        <p:spPr>
          <a:xfrm>
            <a:off x="4933254" y="3823312"/>
            <a:ext cx="841411" cy="32663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5 </a:t>
            </a:r>
            <a:r>
              <a:rPr lang="ru-RU" sz="1100" b="1" dirty="0" smtClean="0"/>
              <a:t>мин.</a:t>
            </a:r>
            <a:endParaRPr lang="ru-RU" sz="1100" b="1" dirty="0"/>
          </a:p>
        </p:txBody>
      </p:sp>
      <p:sp>
        <p:nvSpPr>
          <p:cNvPr id="122" name="Скругленный прямоугольник 4"/>
          <p:cNvSpPr txBox="1"/>
          <p:nvPr/>
        </p:nvSpPr>
        <p:spPr>
          <a:xfrm>
            <a:off x="6311075" y="891565"/>
            <a:ext cx="642482" cy="370375"/>
          </a:xfrm>
          <a:prstGeom prst="rect">
            <a:avLst/>
          </a:prstGeom>
          <a:scene3d>
            <a:camera prst="orthographicFront"/>
            <a:lightRig rig="fla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85344" tIns="85344" rIns="85344" bIns="45720" numCol="1" spcCol="1270" anchor="t" anchorCtr="0">
            <a:noAutofit/>
          </a:bodyPr>
          <a:lstStyle/>
          <a:p>
            <a:pPr lvl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kern="1200" dirty="0" smtClean="0"/>
              <a:t>Шаг 5</a:t>
            </a:r>
            <a:endParaRPr lang="ru-RU" sz="1200" b="1" kern="1200" dirty="0"/>
          </a:p>
        </p:txBody>
      </p:sp>
      <p:sp>
        <p:nvSpPr>
          <p:cNvPr id="123" name="Скругленный прямоугольник 122"/>
          <p:cNvSpPr/>
          <p:nvPr/>
        </p:nvSpPr>
        <p:spPr>
          <a:xfrm>
            <a:off x="6091778" y="1399012"/>
            <a:ext cx="1076761" cy="267503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900" dirty="0" smtClean="0"/>
          </a:p>
          <a:p>
            <a:pPr algn="ctr">
              <a:defRPr/>
            </a:pPr>
            <a:r>
              <a:rPr lang="ru-RU" sz="900" b="1" dirty="0">
                <a:latin typeface="Times New Roman" pitchFamily="18" charset="0"/>
                <a:cs typeface="Times New Roman" pitchFamily="18" charset="0"/>
              </a:rPr>
              <a:t>Подключение специалистов  в режиме онлайн-консультирования для решения поставленной проблемы</a:t>
            </a:r>
          </a:p>
        </p:txBody>
      </p:sp>
      <p:sp>
        <p:nvSpPr>
          <p:cNvPr id="125" name="Овал 124"/>
          <p:cNvSpPr/>
          <p:nvPr/>
        </p:nvSpPr>
        <p:spPr>
          <a:xfrm>
            <a:off x="6211611" y="3823312"/>
            <a:ext cx="841411" cy="32663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10 мин.</a:t>
            </a:r>
            <a:endParaRPr lang="ru-RU" sz="1100" b="1" dirty="0"/>
          </a:p>
        </p:txBody>
      </p:sp>
      <p:sp>
        <p:nvSpPr>
          <p:cNvPr id="126" name="Скругленный прямоугольник 4"/>
          <p:cNvSpPr txBox="1"/>
          <p:nvPr/>
        </p:nvSpPr>
        <p:spPr>
          <a:xfrm>
            <a:off x="7536382" y="861829"/>
            <a:ext cx="642482" cy="370375"/>
          </a:xfrm>
          <a:prstGeom prst="rect">
            <a:avLst/>
          </a:prstGeom>
          <a:scene3d>
            <a:camera prst="orthographicFront"/>
            <a:lightRig rig="fla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85344" tIns="85344" rIns="85344" bIns="45720" numCol="1" spcCol="1270" anchor="t" anchorCtr="0">
            <a:noAutofit/>
          </a:bodyPr>
          <a:lstStyle/>
          <a:p>
            <a:pPr lvl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kern="1200" dirty="0" smtClean="0"/>
              <a:t>Шаг 6</a:t>
            </a:r>
            <a:endParaRPr lang="ru-RU" sz="1200" b="1" kern="1200" dirty="0"/>
          </a:p>
        </p:txBody>
      </p:sp>
      <p:sp>
        <p:nvSpPr>
          <p:cNvPr id="132" name="Овал 131"/>
          <p:cNvSpPr/>
          <p:nvPr/>
        </p:nvSpPr>
        <p:spPr>
          <a:xfrm>
            <a:off x="7436917" y="3823312"/>
            <a:ext cx="841411" cy="32663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10 </a:t>
            </a:r>
            <a:r>
              <a:rPr lang="ru-RU" sz="1100" b="1" dirty="0" smtClean="0"/>
              <a:t>ми.</a:t>
            </a:r>
            <a:endParaRPr lang="ru-RU" sz="1100" b="1" dirty="0"/>
          </a:p>
        </p:txBody>
      </p:sp>
      <p:sp>
        <p:nvSpPr>
          <p:cNvPr id="156" name="Прямоугольник 155"/>
          <p:cNvSpPr/>
          <p:nvPr/>
        </p:nvSpPr>
        <p:spPr>
          <a:xfrm>
            <a:off x="8518544" y="1076753"/>
            <a:ext cx="343228" cy="1659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</a:t>
            </a:r>
          </a:p>
          <a:p>
            <a:pPr algn="ctr"/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ы</a:t>
            </a:r>
            <a:endParaRPr lang="ru-RU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Х</a:t>
            </a:r>
          </a:p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О</a:t>
            </a:r>
          </a:p>
          <a:p>
            <a:pPr algn="ctr"/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</a:t>
            </a:r>
          </a:p>
        </p:txBody>
      </p:sp>
      <p:sp>
        <p:nvSpPr>
          <p:cNvPr id="58" name="Овал 57"/>
          <p:cNvSpPr/>
          <p:nvPr/>
        </p:nvSpPr>
        <p:spPr>
          <a:xfrm>
            <a:off x="979515" y="1255162"/>
            <a:ext cx="1098780" cy="68948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b="1" dirty="0" smtClean="0"/>
              <a:t>Старший </a:t>
            </a:r>
            <a:r>
              <a:rPr lang="ru-RU" sz="900" b="1" dirty="0" err="1" smtClean="0"/>
              <a:t>воспи</a:t>
            </a:r>
            <a:r>
              <a:rPr lang="ru-RU" sz="900" b="1" dirty="0" smtClean="0"/>
              <a:t>-ль, учитель-логопед</a:t>
            </a:r>
            <a:endParaRPr lang="ru-RU" sz="900" b="1" dirty="0"/>
          </a:p>
        </p:txBody>
      </p:sp>
      <p:sp>
        <p:nvSpPr>
          <p:cNvPr id="59" name="Овал 58"/>
          <p:cNvSpPr/>
          <p:nvPr/>
        </p:nvSpPr>
        <p:spPr>
          <a:xfrm>
            <a:off x="2244244" y="1264332"/>
            <a:ext cx="1098780" cy="68948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b="1" dirty="0" smtClean="0"/>
              <a:t>Старший </a:t>
            </a:r>
            <a:r>
              <a:rPr lang="ru-RU" sz="900" b="1" dirty="0" err="1" smtClean="0"/>
              <a:t>воспи</a:t>
            </a:r>
            <a:r>
              <a:rPr lang="ru-RU" sz="900" b="1" dirty="0" smtClean="0"/>
              <a:t>-ль, учитель-логопед</a:t>
            </a:r>
            <a:endParaRPr lang="ru-RU" sz="900" b="1" dirty="0"/>
          </a:p>
        </p:txBody>
      </p:sp>
      <p:sp>
        <p:nvSpPr>
          <p:cNvPr id="60" name="Овал 59"/>
          <p:cNvSpPr/>
          <p:nvPr/>
        </p:nvSpPr>
        <p:spPr>
          <a:xfrm>
            <a:off x="3484844" y="1276441"/>
            <a:ext cx="1098780" cy="68948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b="1" dirty="0" smtClean="0"/>
              <a:t>Старший </a:t>
            </a:r>
            <a:r>
              <a:rPr lang="ru-RU" sz="900" b="1" dirty="0" err="1" smtClean="0"/>
              <a:t>воспи</a:t>
            </a:r>
            <a:r>
              <a:rPr lang="ru-RU" sz="900" b="1" dirty="0" smtClean="0"/>
              <a:t>-ль, учитель-логопед</a:t>
            </a:r>
            <a:endParaRPr lang="ru-RU" sz="900" b="1" dirty="0"/>
          </a:p>
        </p:txBody>
      </p:sp>
      <p:sp>
        <p:nvSpPr>
          <p:cNvPr id="61" name="Овал 60"/>
          <p:cNvSpPr/>
          <p:nvPr/>
        </p:nvSpPr>
        <p:spPr>
          <a:xfrm>
            <a:off x="4771643" y="1261940"/>
            <a:ext cx="1098780" cy="68948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b="1" dirty="0" smtClean="0"/>
              <a:t>Старший </a:t>
            </a:r>
            <a:r>
              <a:rPr lang="ru-RU" sz="900" b="1" dirty="0" err="1" smtClean="0"/>
              <a:t>воспи</a:t>
            </a:r>
            <a:r>
              <a:rPr lang="ru-RU" sz="900" b="1" dirty="0" smtClean="0"/>
              <a:t>-ль, учитель-логопед</a:t>
            </a:r>
            <a:endParaRPr lang="ru-RU" sz="900" b="1" dirty="0"/>
          </a:p>
        </p:txBody>
      </p:sp>
      <p:sp>
        <p:nvSpPr>
          <p:cNvPr id="62" name="Овал 61"/>
          <p:cNvSpPr/>
          <p:nvPr/>
        </p:nvSpPr>
        <p:spPr>
          <a:xfrm>
            <a:off x="6099825" y="1252770"/>
            <a:ext cx="1098780" cy="68948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b="1" dirty="0" smtClean="0"/>
              <a:t>Старший </a:t>
            </a:r>
            <a:r>
              <a:rPr lang="ru-RU" sz="900" b="1" dirty="0" err="1" smtClean="0"/>
              <a:t>воспи</a:t>
            </a:r>
            <a:r>
              <a:rPr lang="ru-RU" sz="900" b="1" dirty="0" smtClean="0"/>
              <a:t>-ль, учитель-логопед</a:t>
            </a:r>
            <a:endParaRPr lang="ru-RU" sz="900" b="1" dirty="0"/>
          </a:p>
        </p:txBody>
      </p:sp>
      <p:sp>
        <p:nvSpPr>
          <p:cNvPr id="63" name="Овал 62"/>
          <p:cNvSpPr/>
          <p:nvPr/>
        </p:nvSpPr>
        <p:spPr>
          <a:xfrm>
            <a:off x="7347011" y="1230208"/>
            <a:ext cx="1098780" cy="68948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b="1" dirty="0" smtClean="0"/>
              <a:t>Старший </a:t>
            </a:r>
            <a:r>
              <a:rPr lang="ru-RU" sz="900" b="1" dirty="0" err="1" smtClean="0"/>
              <a:t>воспи</a:t>
            </a:r>
            <a:r>
              <a:rPr lang="ru-RU" sz="900" b="1" dirty="0" smtClean="0"/>
              <a:t>-ль, учитель-логопед</a:t>
            </a:r>
            <a:endParaRPr lang="ru-RU" sz="900" b="1" dirty="0"/>
          </a:p>
        </p:txBody>
      </p:sp>
    </p:spTree>
    <p:extLst>
      <p:ext uri="{BB962C8B-B14F-4D97-AF65-F5344CB8AC3E}">
        <p14:creationId xmlns:p14="http://schemas.microsoft.com/office/powerpoint/2010/main" val="200005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924944"/>
            <a:ext cx="6995120" cy="1143000"/>
          </a:xfrm>
        </p:spPr>
        <p:txBody>
          <a:bodyPr/>
          <a:lstStyle/>
          <a:p>
            <a:r>
              <a:rPr lang="ru-RU" sz="4800" dirty="0" smtClean="0"/>
              <a:t>Спасибо за внимание!</a:t>
            </a:r>
            <a:endParaRPr lang="ru-RU" sz="4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19672" y="404664"/>
            <a:ext cx="69127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20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cs typeface="Times New Roman" pitchFamily="18" charset="0"/>
              </a:rPr>
              <a:t>ПРОЕКТ </a:t>
            </a:r>
            <a:r>
              <a:rPr lang="ru-RU" sz="24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cs typeface="Times New Roman" pitchFamily="18" charset="0"/>
              </a:rPr>
              <a:t>«</a:t>
            </a:r>
            <a:r>
              <a:rPr lang="ru-RU" b="1" dirty="0" smtClean="0">
                <a:solidFill>
                  <a:srgbClr val="4F81BD">
                    <a:lumMod val="75000"/>
                  </a:srgbClr>
                </a:solidFill>
              </a:rPr>
              <a:t>Оптимизация </a:t>
            </a:r>
            <a:r>
              <a:rPr lang="ru-RU" b="1" dirty="0">
                <a:solidFill>
                  <a:srgbClr val="4F81BD">
                    <a:lumMod val="75000"/>
                  </a:srgbClr>
                </a:solidFill>
              </a:rPr>
              <a:t>процесса информирования и консультирования родителей (законных представителей) в режиме ограничительных мероприятий</a:t>
            </a:r>
            <a:r>
              <a:rPr lang="ru-RU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» </a:t>
            </a:r>
            <a:endParaRPr lang="ru-RU" sz="2400" b="1" i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94606" y="4365104"/>
            <a:ext cx="4415650" cy="1773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727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16632"/>
            <a:ext cx="7416824" cy="864096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КАРТОЧКА ПРОЕКТА</a:t>
            </a:r>
            <a:endParaRPr lang="ru-RU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660315"/>
              </p:ext>
            </p:extLst>
          </p:nvPr>
        </p:nvGraphicFramePr>
        <p:xfrm>
          <a:off x="1148576" y="836712"/>
          <a:ext cx="7671896" cy="58135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97955">
                  <a:extLst>
                    <a:ext uri="{9D8B030D-6E8A-4147-A177-3AD203B41FA5}">
                      <a16:colId xmlns="" xmlns:a16="http://schemas.microsoft.com/office/drawing/2014/main" val="234465894"/>
                    </a:ext>
                  </a:extLst>
                </a:gridCol>
                <a:gridCol w="3873941">
                  <a:extLst>
                    <a:ext uri="{9D8B030D-6E8A-4147-A177-3AD203B41FA5}">
                      <a16:colId xmlns="" xmlns:a16="http://schemas.microsoft.com/office/drawing/2014/main" val="88888658"/>
                    </a:ext>
                  </a:extLst>
                </a:gridCol>
              </a:tblGrid>
              <a:tr h="2304256"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Общие данные:</a:t>
                      </a:r>
                    </a:p>
                    <a:p>
                      <a:r>
                        <a:rPr lang="ru-RU" sz="11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Заказчик: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директор МБОУ «Звёздненская СОШ» - А.Ю. </a:t>
                      </a:r>
                      <a:r>
                        <a:rPr lang="ru-RU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Булдыгин</a:t>
                      </a:r>
                      <a:endParaRPr lang="ru-RU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1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Процесс: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Сокращение временных затрат по информированию родителей</a:t>
                      </a:r>
                    </a:p>
                    <a:p>
                      <a:r>
                        <a:rPr lang="ru-RU" sz="11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Границы процесса: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от подсчета количества времени на затраты консультирования родителей до сокращения трудоемкости образовательного процесса при взаимодействии с родителями (законными представителями) </a:t>
                      </a:r>
                    </a:p>
                    <a:p>
                      <a:r>
                        <a:rPr lang="ru-RU" sz="11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Руководитель проекта: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Комолова Олеся Ивановна, старший воспитатель МБОУ «Звёздненская СОШ»</a:t>
                      </a:r>
                    </a:p>
                    <a:p>
                      <a:r>
                        <a:rPr lang="ru-RU" sz="11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Команда проекта: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Комолова О.И., Самсонова Л.И., Капитонова Т.А., Иванова А.Н., </a:t>
                      </a:r>
                      <a:r>
                        <a:rPr lang="ru-RU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Казутина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А.А., Шубина И.А., Сафронова Е.В.</a:t>
                      </a:r>
                      <a:endParaRPr lang="ru-RU" sz="1100" baseline="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Обоснование:</a:t>
                      </a:r>
                    </a:p>
                    <a:p>
                      <a:pPr lvl="0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Высокая  трудоемкость процессов сбора, информирования, анкетирования и обработки данных в образовательном процессе;</a:t>
                      </a:r>
                    </a:p>
                    <a:p>
                      <a:pPr lvl="0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Отсутствие единого информационного пространства;</a:t>
                      </a:r>
                    </a:p>
                    <a:p>
                      <a:pPr lvl="0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Отсутствие совокупности качественных и количественных сведений;</a:t>
                      </a:r>
                    </a:p>
                    <a:p>
                      <a:pPr lvl="0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Высокий процент рабочего времени по взаимодействию с родителями (законными представителями) воспитанников;</a:t>
                      </a:r>
                    </a:p>
                    <a:p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Профилактика </a:t>
                      </a:r>
                      <a:r>
                        <a:rPr lang="ru-RU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коронавирусной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инфекции.</a:t>
                      </a:r>
                      <a:endParaRPr lang="ru-RU" sz="700" dirty="0">
                        <a:effectLst/>
                        <a:latin typeface="+mn-lt"/>
                        <a:ea typeface="SimSun"/>
                        <a:cs typeface="Tahom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62264923"/>
                  </a:ext>
                </a:extLst>
              </a:tr>
              <a:tr h="3207557"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Цели и эффекты:</a:t>
                      </a:r>
                      <a:endParaRPr lang="ru-RU" sz="1100" dirty="0" smtClean="0"/>
                    </a:p>
                    <a:p>
                      <a:endParaRPr lang="ru-RU" sz="1100" dirty="0" smtClean="0"/>
                    </a:p>
                    <a:p>
                      <a:endParaRPr lang="ru-RU" sz="1100" dirty="0" smtClean="0"/>
                    </a:p>
                    <a:p>
                      <a:endParaRPr lang="ru-RU" sz="1100" dirty="0" smtClean="0"/>
                    </a:p>
                    <a:p>
                      <a:endParaRPr lang="ru-RU" sz="1100" dirty="0" smtClean="0"/>
                    </a:p>
                    <a:p>
                      <a:endParaRPr lang="ru-RU" sz="1100" dirty="0" smtClean="0"/>
                    </a:p>
                    <a:p>
                      <a:endParaRPr lang="ru-RU" sz="1100" dirty="0" smtClean="0"/>
                    </a:p>
                    <a:p>
                      <a:endParaRPr lang="ru-RU" sz="1100" dirty="0" smtClean="0"/>
                    </a:p>
                    <a:p>
                      <a:endParaRPr lang="ru-RU" sz="1100" dirty="0" smtClean="0"/>
                    </a:p>
                    <a:p>
                      <a:endParaRPr lang="ru-RU" sz="1100" u="sng" dirty="0" smtClean="0"/>
                    </a:p>
                    <a:p>
                      <a:endParaRPr lang="ru-RU" sz="1100" u="sng" dirty="0" smtClean="0"/>
                    </a:p>
                    <a:p>
                      <a:r>
                        <a:rPr lang="ru-RU" sz="1100" u="sng" dirty="0" smtClean="0"/>
                        <a:t>Эффект:</a:t>
                      </a:r>
                      <a:r>
                        <a:rPr lang="ru-RU" sz="1100" dirty="0" smtClean="0"/>
                        <a:t> </a:t>
                      </a:r>
                    </a:p>
                    <a:p>
                      <a:pPr lvl="0"/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Оптимизация времени взаимодействия с родителями посредством интерактивных форм (онлайн, офлайн, электронная почта, мессенджеры и др.);</a:t>
                      </a:r>
                    </a:p>
                    <a:p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Модернизация автоматизированной системы сбора и обработки данных образовательного процесса.</a:t>
                      </a:r>
                      <a:endParaRPr lang="ru-RU" sz="7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Сроки:</a:t>
                      </a:r>
                      <a:r>
                        <a:rPr lang="ru-RU" sz="1100" baseline="0" dirty="0" smtClean="0"/>
                        <a:t> </a:t>
                      </a:r>
                    </a:p>
                    <a:p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1.Защита карточки проекта </a:t>
                      </a:r>
                      <a:r>
                        <a:rPr lang="ru-RU" sz="105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«_ 28_»</a:t>
                      </a:r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__</a:t>
                      </a:r>
                      <a:r>
                        <a:rPr lang="ru-RU" sz="105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ноября</a:t>
                      </a:r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_ 20</a:t>
                      </a:r>
                      <a:r>
                        <a:rPr lang="ru-RU" sz="105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ru-RU" sz="105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            </a:t>
                      </a:r>
                      <a:r>
                        <a:rPr lang="ru-RU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(число)     (месяц</a:t>
                      </a:r>
                      <a:r>
                        <a:rPr lang="ru-RU" sz="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       </a:t>
                      </a: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(год)</a:t>
                      </a:r>
                      <a:endParaRPr lang="ru-RU" sz="105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Анализ текущей ситуации  (с 02.11.2020г. по 06.11.2020г.):</a:t>
                      </a:r>
                    </a:p>
                    <a:p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разработка текущей карты процесса (с 09.11.2020г. по 13.11.2020г.)</a:t>
                      </a:r>
                    </a:p>
                    <a:p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поиск и выявление проблем (с 16.11.2020г.  по 20.11.2020г.)</a:t>
                      </a:r>
                    </a:p>
                    <a:p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разработка целевой карты процесса (с 23.11.2020г по 25.11.2020г.)</a:t>
                      </a:r>
                    </a:p>
                    <a:p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разработка «дорожной карты» реализации проекта (с  26.11.2020г. по 27.11.2020г.)</a:t>
                      </a:r>
                    </a:p>
                    <a:p>
                      <a:pPr algn="l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Внедрение улучшений: с 30.11.2020г. по 31.01.2021г.</a:t>
                      </a:r>
                    </a:p>
                    <a:p>
                      <a:pPr algn="l">
                        <a:lnSpc>
                          <a:spcPts val="1000"/>
                        </a:lnSpc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Закрытие проекта: «_</a:t>
                      </a:r>
                      <a:r>
                        <a:rPr lang="ru-RU" sz="11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01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__» _</a:t>
                      </a:r>
                      <a:r>
                        <a:rPr lang="ru-RU" sz="11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февраля_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</a:t>
                      </a:r>
                      <a:r>
                        <a:rPr lang="ru-RU" sz="11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l">
                        <a:lnSpc>
                          <a:spcPts val="1000"/>
                        </a:lnSpc>
                      </a:pPr>
                      <a:r>
                        <a:rPr lang="ru-RU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              (число)     (месяц)            (год) 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</a:t>
                      </a:r>
                      <a:endParaRPr lang="ru-RU" sz="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endParaRPr lang="ru-RU" sz="1100" u="sng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42999583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1378190"/>
              </p:ext>
            </p:extLst>
          </p:nvPr>
        </p:nvGraphicFramePr>
        <p:xfrm>
          <a:off x="1187624" y="3717032"/>
          <a:ext cx="3651769" cy="1447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2585">
                  <a:extLst>
                    <a:ext uri="{9D8B030D-6E8A-4147-A177-3AD203B41FA5}">
                      <a16:colId xmlns="" xmlns:a16="http://schemas.microsoft.com/office/drawing/2014/main" val="3766370169"/>
                    </a:ext>
                  </a:extLst>
                </a:gridCol>
                <a:gridCol w="954934">
                  <a:extLst>
                    <a:ext uri="{9D8B030D-6E8A-4147-A177-3AD203B41FA5}">
                      <a16:colId xmlns="" xmlns:a16="http://schemas.microsoft.com/office/drawing/2014/main" val="1215305218"/>
                    </a:ext>
                  </a:extLst>
                </a:gridCol>
                <a:gridCol w="1154250">
                  <a:extLst>
                    <a:ext uri="{9D8B030D-6E8A-4147-A177-3AD203B41FA5}">
                      <a16:colId xmlns="" xmlns:a16="http://schemas.microsoft.com/office/drawing/2014/main" val="2497973517"/>
                    </a:ext>
                  </a:extLst>
                </a:gridCol>
              </a:tblGrid>
              <a:tr h="391638"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Наименование цели, ед. изм.</a:t>
                      </a:r>
                      <a:endParaRPr lang="ru-RU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Текущий показатель</a:t>
                      </a:r>
                      <a:endParaRPr lang="ru-RU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Целевой показатель</a:t>
                      </a:r>
                      <a:endParaRPr lang="ru-RU" sz="10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69377992"/>
                  </a:ext>
                </a:extLst>
              </a:tr>
              <a:tr h="516006">
                <a:tc>
                  <a:txBody>
                    <a:bodyPr/>
                    <a:lstStyle/>
                    <a:p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Сокращение временных затрат трудоемкости образовательного процесса при взаимодействии с родителями (законными представителями)</a:t>
                      </a:r>
                      <a:endParaRPr lang="ru-RU" sz="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115 мин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50 мин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3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3252" y="260649"/>
            <a:ext cx="8551287" cy="72008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    </a:t>
            </a:r>
            <a:r>
              <a:rPr lang="ru-RU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ЦЕЛЬ И РЕЗУЛЬТАТЫ ПРОЕКТА</a:t>
            </a:r>
            <a:endParaRPr lang="ru-RU" sz="3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21544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557213" indent="-214313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1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857250" indent="-1714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18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200150" indent="-1714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15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1543050" indent="-17145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15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15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15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15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15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FE8CFC5-42E6-462F-9AED-831501801C5E}" type="slidenum">
              <a:rPr lang="ru-RU" altLang="ru-RU" sz="1050">
                <a:solidFill>
                  <a:srgbClr val="268EA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ru-RU" altLang="ru-RU" sz="1050" dirty="0">
              <a:solidFill>
                <a:srgbClr val="268EA8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082231"/>
              </p:ext>
            </p:extLst>
          </p:nvPr>
        </p:nvGraphicFramePr>
        <p:xfrm>
          <a:off x="1403648" y="980728"/>
          <a:ext cx="7344816" cy="504906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051562">
                  <a:extLst>
                    <a:ext uri="{9D8B030D-6E8A-4147-A177-3AD203B41FA5}">
                      <a16:colId xmlns="" xmlns:a16="http://schemas.microsoft.com/office/drawing/2014/main" val="37588173"/>
                    </a:ext>
                  </a:extLst>
                </a:gridCol>
                <a:gridCol w="5293254">
                  <a:extLst>
                    <a:ext uri="{9D8B030D-6E8A-4147-A177-3AD203B41FA5}">
                      <a16:colId xmlns="" xmlns:a16="http://schemas.microsoft.com/office/drawing/2014/main" val="13752944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Цель проекта: 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68579" marR="68579" marT="34295" marB="34295" anchor="ctr"/>
                </a:tc>
                <a:tc>
                  <a:txBody>
                    <a:bodyPr/>
                    <a:lstStyle/>
                    <a:p>
                      <a:pPr marL="0" indent="0" algn="just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</a:rPr>
                        <a:t>С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окращение трудоемкости образовательного процесса при взаимодействии с родителями (законными представителями) не менее чем на 55% к концу января 2021 года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 marL="68579" marR="68579" marT="34295" marB="34295" anchor="ctr"/>
                </a:tc>
                <a:extLst>
                  <a:ext uri="{0D108BD9-81ED-4DB2-BD59-A6C34878D82A}">
                    <a16:rowId xmlns="" xmlns:a16="http://schemas.microsoft.com/office/drawing/2014/main" val="30337674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Способ достижения цели: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68579" marR="68579" marT="34295" marB="34295" anchor="ctr"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Сокращение временных затрат трудоемкости образовательного процесса при взаимодействии с родителями (законными представителями)</a:t>
                      </a:r>
                      <a:endParaRPr lang="ru-RU" sz="600" dirty="0" smtClean="0"/>
                    </a:p>
                  </a:txBody>
                  <a:tcPr marL="68579" marR="68579" marT="34295" marB="34295" anchor="ctr"/>
                </a:tc>
                <a:extLst>
                  <a:ext uri="{0D108BD9-81ED-4DB2-BD59-A6C34878D82A}">
                    <a16:rowId xmlns="" xmlns:a16="http://schemas.microsoft.com/office/drawing/2014/main" val="570155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Результат проекта: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68579" marR="68579" marT="34295" marB="34295" anchor="ctr"/>
                </a:tc>
                <a:tc>
                  <a:txBody>
                    <a:bodyPr/>
                    <a:lstStyle/>
                    <a:p>
                      <a:pPr marL="0" lvl="1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200" kern="1200" dirty="0" smtClean="0">
                          <a:effectLst/>
                        </a:rPr>
                        <a:t>Сокращение временных затрат трудоемкости образовательного процесса при взаимодействии с родителями (законными представителями), отсутствие конфликтных ситуаций между родителями и сотрудниками ОУ</a:t>
                      </a:r>
                    </a:p>
                  </a:txBody>
                  <a:tcPr marL="68579" marR="68579" marT="34295" marB="34295" anchor="ctr"/>
                </a:tc>
                <a:extLst>
                  <a:ext uri="{0D108BD9-81ED-4DB2-BD59-A6C34878D82A}">
                    <a16:rowId xmlns="" xmlns:a16="http://schemas.microsoft.com/office/drawing/2014/main" val="3696669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Требования к результату: 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68579" marR="68579" marT="34295" marB="34295"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Создание алгоритма действий сотрудников ОУ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Размещение  на сайте ОУ онлайн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вебинаров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  и консультаций специалистов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alt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Онлайн-график приема граждан с учетом плановых совещаний и </a:t>
                      </a:r>
                      <a:r>
                        <a:rPr kumimoji="0" lang="ru-RU" alt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т.д</a:t>
                      </a:r>
                      <a:endParaRPr kumimoji="0" lang="ru-RU" alt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«Центр информационно-коммуникативных технологий «Онлайн-консультирования»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Создание форума для обращений родителей (законных представителей)</a:t>
                      </a:r>
                    </a:p>
                    <a:p>
                      <a:pPr marL="285750" lvl="1" indent="-285750" algn="l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0" lang="ru-RU" sz="1400" kern="1200" baseline="0" dirty="0" smtClean="0">
                          <a:solidFill>
                            <a:schemeClr val="tx1"/>
                          </a:solidFill>
                        </a:rPr>
                        <a:t>Удовлетворенность родителей качеством предоставленных услуг в дошкольных группах.</a:t>
                      </a:r>
                      <a:endParaRPr kumimoji="0" lang="ru-RU" sz="1400" kern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79" marR="68579" marT="34295" marB="34295" anchor="ctr"/>
                </a:tc>
                <a:extLst>
                  <a:ext uri="{0D108BD9-81ED-4DB2-BD59-A6C34878D82A}">
                    <a16:rowId xmlns="" xmlns:a16="http://schemas.microsoft.com/office/drawing/2014/main" val="3518025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Пользователи результатами проекта: 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68579" marR="68579" marT="34295" marB="34295" anchor="ctr"/>
                </a:tc>
                <a:tc>
                  <a:txBody>
                    <a:bodyPr/>
                    <a:lstStyle/>
                    <a:p>
                      <a:pPr marL="0" lvl="1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200" kern="1200" baseline="0" dirty="0" smtClean="0"/>
                        <a:t>Сотрудники дошкольных групп</a:t>
                      </a:r>
                      <a:r>
                        <a:rPr kumimoji="0" lang="en-GB" sz="1200" kern="1200" baseline="0" dirty="0" smtClean="0"/>
                        <a:t> МБОУ “</a:t>
                      </a:r>
                      <a:r>
                        <a:rPr kumimoji="0" lang="ru-RU" sz="1200" kern="1200" baseline="0" dirty="0" err="1" smtClean="0"/>
                        <a:t>Звёздненская</a:t>
                      </a:r>
                      <a:r>
                        <a:rPr kumimoji="0" lang="en-GB" sz="1200" kern="1200" baseline="0" dirty="0" smtClean="0"/>
                        <a:t> СОШ”</a:t>
                      </a:r>
                      <a:r>
                        <a:rPr kumimoji="0" lang="ru-RU" sz="1200" kern="1200" baseline="0" dirty="0" smtClean="0"/>
                        <a:t>, родители воспитанников</a:t>
                      </a:r>
                      <a:r>
                        <a:rPr kumimoji="0" lang="en-GB" sz="1200" kern="1200" baseline="0" dirty="0" smtClean="0"/>
                        <a:t>; трансляция опыта – образовательные учреждения  </a:t>
                      </a:r>
                      <a:r>
                        <a:rPr kumimoji="0" lang="ru-RU" sz="1200" kern="1200" baseline="0" dirty="0" smtClean="0"/>
                        <a:t>К</a:t>
                      </a:r>
                      <a:r>
                        <a:rPr kumimoji="0" lang="en-GB" sz="1200" kern="1200" baseline="0" dirty="0" smtClean="0"/>
                        <a:t>емеровского </a:t>
                      </a:r>
                      <a:r>
                        <a:rPr kumimoji="0" lang="en-GB" sz="1200" kern="1200" baseline="0" dirty="0" err="1" smtClean="0"/>
                        <a:t>муниципального</a:t>
                      </a:r>
                      <a:r>
                        <a:rPr kumimoji="0" lang="en-GB" sz="1200" kern="1200" baseline="0" dirty="0" smtClean="0"/>
                        <a:t> </a:t>
                      </a:r>
                      <a:r>
                        <a:rPr kumimoji="0" lang="ru-RU" sz="1200" kern="1200" baseline="0" dirty="0" smtClean="0"/>
                        <a:t>округа, Кемеровской области</a:t>
                      </a:r>
                      <a:endParaRPr kumimoji="0" lang="ru-RU" sz="12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9" marR="68579" marT="34295" marB="34295" anchor="ctr"/>
                </a:tc>
                <a:extLst>
                  <a:ext uri="{0D108BD9-81ED-4DB2-BD59-A6C34878D82A}">
                    <a16:rowId xmlns="" xmlns:a16="http://schemas.microsoft.com/office/drawing/2014/main" val="19333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70611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26702"/>
            <a:ext cx="6912768" cy="114300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КОМАНДА ПРОЕКТА</a:t>
            </a:r>
            <a:endParaRPr lang="ru-RU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2293812"/>
              </p:ext>
            </p:extLst>
          </p:nvPr>
        </p:nvGraphicFramePr>
        <p:xfrm>
          <a:off x="1259632" y="1556792"/>
          <a:ext cx="7536152" cy="4247336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60040">
                  <a:extLst>
                    <a:ext uri="{9D8B030D-6E8A-4147-A177-3AD203B41FA5}">
                      <a16:colId xmlns="" xmlns:a16="http://schemas.microsoft.com/office/drawing/2014/main" val="1144867484"/>
                    </a:ext>
                  </a:extLst>
                </a:gridCol>
                <a:gridCol w="2728470">
                  <a:extLst>
                    <a:ext uri="{9D8B030D-6E8A-4147-A177-3AD203B41FA5}">
                      <a16:colId xmlns="" xmlns:a16="http://schemas.microsoft.com/office/drawing/2014/main" val="3277259535"/>
                    </a:ext>
                  </a:extLst>
                </a:gridCol>
                <a:gridCol w="280636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41275">
                  <a:extLst>
                    <a:ext uri="{9D8B030D-6E8A-4147-A177-3AD203B41FA5}">
                      <a16:colId xmlns="" xmlns:a16="http://schemas.microsoft.com/office/drawing/2014/main" val="3509798006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№ </a:t>
                      </a:r>
                      <a:endParaRPr lang="ru-RU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ФИО </a:t>
                      </a:r>
                      <a:endParaRPr lang="ru-RU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Должность и основное место работы</a:t>
                      </a:r>
                      <a:endParaRPr lang="ru-RU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Выполняемые в проекте работы</a:t>
                      </a:r>
                      <a:r>
                        <a:rPr lang="ru-RU" sz="1400" baseline="0" dirty="0" smtClean="0"/>
                        <a:t> </a:t>
                      </a:r>
                      <a:endParaRPr lang="ru-RU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84033513"/>
                  </a:ext>
                </a:extLst>
              </a:tr>
              <a:tr h="469756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</a:t>
                      </a:r>
                      <a:endParaRPr lang="ru-RU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/>
                        <a:t>Комолова</a:t>
                      </a:r>
                      <a:r>
                        <a:rPr lang="ru-RU" sz="1400" dirty="0" smtClean="0"/>
                        <a:t> Олеся Ивановна</a:t>
                      </a:r>
                      <a:endParaRPr lang="ru-RU" sz="1400" dirty="0" smtClean="0"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effectLst/>
                        </a:rPr>
                        <a:t>Старший воспитатель МБОУ «</a:t>
                      </a:r>
                      <a:r>
                        <a:rPr lang="ru-RU" sz="1200" kern="1200" dirty="0" err="1" smtClean="0">
                          <a:effectLst/>
                        </a:rPr>
                        <a:t>Звёздненская</a:t>
                      </a:r>
                      <a:r>
                        <a:rPr lang="ru-RU" sz="1200" kern="1200" dirty="0" smtClean="0">
                          <a:effectLst/>
                        </a:rPr>
                        <a:t> СОШ»</a:t>
                      </a:r>
                      <a:endParaRPr lang="ru-RU" sz="1200" dirty="0" smtClean="0"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Руководитель проекта</a:t>
                      </a:r>
                      <a:endParaRPr lang="ru-RU" sz="1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70660054"/>
                  </a:ext>
                </a:extLst>
              </a:tr>
              <a:tr h="469756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</a:t>
                      </a:r>
                      <a:endParaRPr lang="ru-RU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Самсонова Людмила Ивановна</a:t>
                      </a:r>
                      <a:endParaRPr lang="ru-RU" sz="1400" dirty="0" smtClean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Завхоз  МБОУ «</a:t>
                      </a:r>
                      <a:r>
                        <a:rPr lang="ru-RU" sz="1200" dirty="0" err="1" smtClean="0"/>
                        <a:t>Звёздненская</a:t>
                      </a:r>
                      <a:r>
                        <a:rPr lang="ru-RU" sz="1200" dirty="0" smtClean="0"/>
                        <a:t> СОШ»</a:t>
                      </a:r>
                      <a:endParaRPr lang="ru-RU" sz="1200" dirty="0" smtClean="0"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Член рабочей группы</a:t>
                      </a:r>
                      <a:endParaRPr lang="ru-RU" sz="1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04708867"/>
                  </a:ext>
                </a:extLst>
              </a:tr>
              <a:tr h="507092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3</a:t>
                      </a:r>
                      <a:endParaRPr lang="ru-RU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Иванова Алёна Николаевна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Воспитатель  МБОУ «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Звёздненская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СОШ»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Член рабочей группы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32990577"/>
                  </a:ext>
                </a:extLst>
              </a:tr>
              <a:tr h="557768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4</a:t>
                      </a:r>
                      <a:endParaRPr lang="ru-RU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Капитонова Татьяна Анатольевна</a:t>
                      </a:r>
                      <a:endParaRPr lang="ru-RU" sz="1400" dirty="0" smtClean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Младший воспитатель  МБОУ «Звёздненская СОШ»</a:t>
                      </a:r>
                      <a:endParaRPr lang="ru-RU" sz="1200" dirty="0" smtClean="0"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Член рабочей группы</a:t>
                      </a:r>
                      <a:endParaRPr lang="ru-RU" sz="1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23965451"/>
                  </a:ext>
                </a:extLst>
              </a:tr>
              <a:tr h="469756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5</a:t>
                      </a:r>
                      <a:endParaRPr lang="ru-RU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/>
                        <a:t>Казутина</a:t>
                      </a:r>
                      <a:r>
                        <a:rPr lang="ru-RU" sz="1400" dirty="0" smtClean="0"/>
                        <a:t> Анастасия</a:t>
                      </a:r>
                      <a:r>
                        <a:rPr lang="ru-RU" sz="1400" baseline="0" dirty="0" smtClean="0"/>
                        <a:t> Андреевна</a:t>
                      </a:r>
                      <a:endParaRPr lang="ru-RU" sz="1400" dirty="0" smtClean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Воспитатель МБОУ «</a:t>
                      </a:r>
                      <a:r>
                        <a:rPr lang="ru-RU" sz="1200" dirty="0" err="1" smtClean="0"/>
                        <a:t>Звёздненская</a:t>
                      </a:r>
                      <a:r>
                        <a:rPr lang="ru-RU" sz="1200" dirty="0" smtClean="0"/>
                        <a:t> СОШ»</a:t>
                      </a:r>
                      <a:endParaRPr lang="ru-RU" sz="1200" dirty="0" smtClean="0"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Член рабочей группы</a:t>
                      </a:r>
                      <a:endParaRPr lang="ru-RU" sz="1200" dirty="0" smtClean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8750134"/>
                  </a:ext>
                </a:extLst>
              </a:tr>
              <a:tr h="234878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6</a:t>
                      </a:r>
                      <a:endParaRPr lang="ru-RU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Шубина Ирина Андреевна</a:t>
                      </a:r>
                      <a:endParaRPr lang="ru-RU" sz="1400" dirty="0" smtClean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Воспитатель МБОУ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«</a:t>
                      </a:r>
                      <a:r>
                        <a:rPr lang="ru-RU" sz="1200" dirty="0" err="1" smtClean="0"/>
                        <a:t>Звёздненская</a:t>
                      </a:r>
                      <a:r>
                        <a:rPr lang="ru-RU" sz="1200" dirty="0" smtClean="0"/>
                        <a:t> СОШ»</a:t>
                      </a:r>
                      <a:endParaRPr lang="ru-RU" sz="1200" dirty="0" smtClean="0"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Член</a:t>
                      </a:r>
                      <a:r>
                        <a:rPr lang="ru-RU" sz="1200" baseline="0" dirty="0" smtClean="0"/>
                        <a:t> рабочей группы</a:t>
                      </a:r>
                      <a:endParaRPr lang="ru-RU" sz="120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8861999"/>
                  </a:ext>
                </a:extLst>
              </a:tr>
              <a:tr h="234878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Calibri" panose="020F0502020204030204" pitchFamily="34" charset="0"/>
                        </a:rPr>
                        <a:t>7</a:t>
                      </a:r>
                      <a:endParaRPr lang="ru-RU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Сафронова Елена Викторовна</a:t>
                      </a:r>
                      <a:endParaRPr lang="ru-RU" sz="1400" dirty="0" smtClean="0">
                        <a:latin typeface="Calibri" panose="020F050202020403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Секретарь и делопроизводитель МБОУ «</a:t>
                      </a:r>
                      <a:r>
                        <a:rPr lang="ru-RU" sz="1200" dirty="0" err="1" smtClean="0"/>
                        <a:t>Звёздненская</a:t>
                      </a:r>
                      <a:r>
                        <a:rPr lang="ru-RU" sz="1200" dirty="0" smtClean="0"/>
                        <a:t> СОШ»</a:t>
                      </a:r>
                      <a:endParaRPr lang="ru-RU" sz="1200" dirty="0" smtClean="0"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Член</a:t>
                      </a:r>
                      <a:r>
                        <a:rPr lang="ru-RU" sz="1200" baseline="0" dirty="0" smtClean="0"/>
                        <a:t> рабочей группы</a:t>
                      </a:r>
                      <a:endParaRPr lang="ru-RU" sz="1200" dirty="0" smtClean="0">
                        <a:latin typeface="Calibri" panose="020F0502020204030204" pitchFamily="34" charset="0"/>
                      </a:endParaRPr>
                    </a:p>
                    <a:p>
                      <a:pPr algn="ctr"/>
                      <a:endParaRPr lang="ru-RU" sz="12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604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КОМАНДА ПРОЕКТА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052736"/>
            <a:ext cx="7236296" cy="5427222"/>
          </a:xfrm>
          <a:prstGeom prst="rect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534396"/>
            <a:ext cx="3795014" cy="1773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82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971600" y="258243"/>
            <a:ext cx="7777907" cy="138499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Times New Roman" pitchFamily="18" charset="0"/>
              </a:rPr>
              <a:t>ПРОЕКТ «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Оптимизация процесса информирования и консультирования родителей (законных представителей) в режиме ограничительных мероприятий</a:t>
            </a:r>
            <a:r>
              <a:rPr lang="ru-RU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» </a:t>
            </a:r>
            <a:endParaRPr lang="ru-RU" sz="24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>
              <a:defRPr/>
            </a:pPr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cs typeface="Times New Roman" pitchFamily="18" charset="0"/>
              </a:rPr>
              <a:t>   </a:t>
            </a:r>
            <a:endParaRPr lang="ru-RU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cs typeface="Times New Roman" pitchFamily="18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7681"/>
              </p:ext>
            </p:extLst>
          </p:nvPr>
        </p:nvGraphicFramePr>
        <p:xfrm>
          <a:off x="1331640" y="1268760"/>
          <a:ext cx="7534239" cy="612648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736304">
                  <a:extLst>
                    <a:ext uri="{9D8B030D-6E8A-4147-A177-3AD203B41FA5}">
                      <a16:colId xmlns="" xmlns:a16="http://schemas.microsoft.com/office/drawing/2014/main" val="811164937"/>
                    </a:ext>
                  </a:extLst>
                </a:gridCol>
                <a:gridCol w="2520280">
                  <a:extLst>
                    <a:ext uri="{9D8B030D-6E8A-4147-A177-3AD203B41FA5}">
                      <a16:colId xmlns="" xmlns:a16="http://schemas.microsoft.com/office/drawing/2014/main" val="2493392247"/>
                    </a:ext>
                  </a:extLst>
                </a:gridCol>
                <a:gridCol w="2277655">
                  <a:extLst>
                    <a:ext uri="{9D8B030D-6E8A-4147-A177-3AD203B41FA5}">
                      <a16:colId xmlns="" xmlns:a16="http://schemas.microsoft.com/office/drawing/2014/main" val="74668907"/>
                    </a:ext>
                  </a:extLst>
                </a:gridCol>
              </a:tblGrid>
              <a:tr h="3086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Исходящее состояние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Целевое состояние</a:t>
                      </a:r>
                      <a:endParaRPr lang="ru-RU" sz="1600" b="1" dirty="0" smtClean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Результат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51214462"/>
                  </a:ext>
                </a:extLst>
              </a:tr>
              <a:tr h="5527161">
                <a:tc>
                  <a:txBody>
                    <a:bodyPr/>
                    <a:lstStyle/>
                    <a:p>
                      <a:pPr marL="285750" lvl="0" indent="-285750">
                        <a:buFont typeface="Wingdings" panose="05000000000000000000" pitchFamily="2" charset="2"/>
                        <a:buChar char="Ø"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Высокая  трудоемкость процессов сбора, информирования, анкетирования и обработки данных в образовательном процессе;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Ø"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Отсутствие единого информационного пространства;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Ø"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Отсутствие совокупности качественных и количественных сведений;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Ø"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Высокий процент рабочего времени по взаимодействию с родителями (законными представителями) воспитанников;</a:t>
                      </a:r>
                    </a:p>
                    <a:p>
                      <a:endParaRPr lang="en-GB" sz="1600" dirty="0" smtClean="0"/>
                    </a:p>
                    <a:p>
                      <a:pPr algn="ctr"/>
                      <a:endParaRPr lang="ru-RU" sz="2000" b="1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endParaRPr lang="ru-RU" sz="2000" b="1" dirty="0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endParaRPr lang="ru-RU" sz="2000" b="1" dirty="0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ДО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Разработка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алгоритма взаимодействия с родителями для сотрудников дошкольных групп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ru-RU" sz="1200" kern="1200" baseline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0" lang="ru-RU" alt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Составление онлайн-графика приема граждан с учетом плановых совещаний и т.п.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Размещение  на сайте ОУ онлайн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вебинаров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и консультаций специалистов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Создание форума для обращений родителей (законных представителей)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Создание в ОУ «Центра информационно-коммуникативных технологий «Онлайн-консультирования»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Сокращение временных затрат у родителей и сотрудников при оформлении документов.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rtl="0" eaLnBrk="1" latinLnBrk="0" hangingPunct="1">
                        <a:buFont typeface="Wingdings" panose="05000000000000000000" pitchFamily="2" charset="2"/>
                        <a:buChar char="Ø"/>
                      </a:pPr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</a:rPr>
                        <a:t>Сотрудники дошкольных групп</a:t>
                      </a:r>
                      <a:r>
                        <a:rPr lang="ru-RU" sz="1050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взаимодействуют с родителями в соответствии с алгоритмом. </a:t>
                      </a:r>
                      <a:endParaRPr lang="ru-RU" sz="1050" kern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Ø"/>
                      </a:pPr>
                      <a:r>
                        <a:rPr lang="ru-RU" sz="1050" dirty="0" smtClean="0">
                          <a:solidFill>
                            <a:srgbClr val="000000"/>
                          </a:solidFill>
                        </a:rPr>
                        <a:t>Родители самостоятельно знакомятся с документами (требуемыми для приема в ОУ) на сайте 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Ø"/>
                      </a:pPr>
                      <a:r>
                        <a:rPr lang="ru-RU" sz="1050" dirty="0" smtClean="0">
                          <a:solidFill>
                            <a:srgbClr val="000000"/>
                          </a:solidFill>
                        </a:rPr>
                        <a:t>Родители могут записаться онлайн</a:t>
                      </a:r>
                      <a:r>
                        <a:rPr lang="ru-RU" sz="1050" baseline="0" dirty="0" smtClean="0">
                          <a:solidFill>
                            <a:srgbClr val="000000"/>
                          </a:solidFill>
                        </a:rPr>
                        <a:t>  </a:t>
                      </a:r>
                      <a:r>
                        <a:rPr lang="ru-RU" sz="1050" dirty="0" smtClean="0">
                          <a:latin typeface="+mn-lt"/>
                          <a:cs typeface="Times New Roman" pitchFamily="18" charset="0"/>
                        </a:rPr>
                        <a:t>с указанием интересующего вопроса обращения</a:t>
                      </a:r>
                      <a:endParaRPr lang="ru-RU" sz="1050" kern="1200" baseline="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Ø"/>
                      </a:pPr>
                      <a:r>
                        <a:rPr lang="ru-RU" sz="1050" dirty="0" smtClean="0">
                          <a:solidFill>
                            <a:srgbClr val="000000"/>
                          </a:solidFill>
                        </a:rPr>
                        <a:t>Увеличение охвата родителей (законных представителей) по выявленным проблемам онлайн- или офлайн- </a:t>
                      </a:r>
                      <a:r>
                        <a:rPr lang="ru-RU" sz="1050" dirty="0" err="1" smtClean="0">
                          <a:solidFill>
                            <a:srgbClr val="000000"/>
                          </a:solidFill>
                        </a:rPr>
                        <a:t>вебинарами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</a:rPr>
                        <a:t>. 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Ø"/>
                      </a:pPr>
                      <a:r>
                        <a:rPr lang="ru-RU" sz="1050" dirty="0" smtClean="0">
                          <a:solidFill>
                            <a:srgbClr val="000000"/>
                          </a:solidFill>
                        </a:rPr>
                        <a:t>Индивидуальное онлайн- или офлайн-консультирование, использование современных мессенджеров  </a:t>
                      </a:r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Viber</a:t>
                      </a:r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» и «</a:t>
                      </a:r>
                      <a:r>
                        <a:rPr lang="ru-RU" sz="105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WhatsApp</a:t>
                      </a:r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».</a:t>
                      </a:r>
                      <a:endParaRPr lang="ru-RU" sz="105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indent="-285750" rtl="0" eaLnBrk="1" latinLnBrk="0" hangingPunct="1">
                        <a:buFont typeface="Wingdings" panose="05000000000000000000" pitchFamily="2" charset="2"/>
                        <a:buChar char="Ø"/>
                      </a:pPr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</a:rPr>
                        <a:t>Отсутствие</a:t>
                      </a:r>
                      <a:r>
                        <a:rPr lang="ru-RU" sz="1050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конфликтных ситуаций между родителями и сотрудниками ОУ</a:t>
                      </a:r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ru-RU" sz="1600" kern="12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indent="96838" algn="ctr" rtl="0" eaLnBrk="1" latinLnBrk="0" hangingPunct="1"/>
                      <a:r>
                        <a:rPr lang="ru-RU" sz="2400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после</a:t>
                      </a:r>
                    </a:p>
                    <a:p>
                      <a:pPr marL="0" indent="96838" algn="ctr" rtl="0" eaLnBrk="1" latinLnBrk="0" hangingPunct="1"/>
                      <a:endParaRPr lang="ru-RU" sz="2000" kern="1200" dirty="0" smtClean="0">
                        <a:effectLst/>
                      </a:endParaRPr>
                    </a:p>
                    <a:p>
                      <a:pPr marL="0" indent="96838" algn="ctr" rtl="0" eaLnBrk="1" latinLnBrk="0" hangingPunct="1"/>
                      <a:endParaRPr lang="ru-RU" sz="2000" kern="1200" dirty="0" smtClean="0">
                        <a:effectLst/>
                      </a:endParaRPr>
                    </a:p>
                    <a:p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20685114"/>
                  </a:ext>
                </a:extLst>
              </a:tr>
            </a:tbl>
          </a:graphicData>
        </a:graphic>
      </p:graphicFrame>
      <p:sp>
        <p:nvSpPr>
          <p:cNvPr id="2" name="Стрелка вправо 1"/>
          <p:cNvSpPr/>
          <p:nvPr/>
        </p:nvSpPr>
        <p:spPr>
          <a:xfrm>
            <a:off x="4644007" y="6021288"/>
            <a:ext cx="1439639" cy="541144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471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725934" y="1546470"/>
            <a:ext cx="1159676" cy="238658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900" dirty="0" smtClean="0"/>
          </a:p>
          <a:p>
            <a:pPr lvl="0" algn="ctr">
              <a:defRPr/>
            </a:pPr>
            <a:r>
              <a:rPr lang="ru-RU" sz="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Назначение времени консультирования родителям (законным представителям), приглашение на встречу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168769"/>
              </p:ext>
            </p:extLst>
          </p:nvPr>
        </p:nvGraphicFramePr>
        <p:xfrm>
          <a:off x="1285447" y="4189778"/>
          <a:ext cx="4706946" cy="2124749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65355">
                  <a:extLst>
                    <a:ext uri="{9D8B030D-6E8A-4147-A177-3AD203B41FA5}">
                      <a16:colId xmlns="" xmlns:a16="http://schemas.microsoft.com/office/drawing/2014/main" val="3535992974"/>
                    </a:ext>
                  </a:extLst>
                </a:gridCol>
                <a:gridCol w="4441591">
                  <a:extLst>
                    <a:ext uri="{9D8B030D-6E8A-4147-A177-3AD203B41FA5}">
                      <a16:colId xmlns="" xmlns:a16="http://schemas.microsoft.com/office/drawing/2014/main" val="1152463390"/>
                    </a:ext>
                  </a:extLst>
                </a:gridCol>
              </a:tblGrid>
              <a:tr h="356909">
                <a:tc gridSpan="2">
                  <a:txBody>
                    <a:bodyPr/>
                    <a:lstStyle/>
                    <a:p>
                      <a:r>
                        <a:rPr lang="ru-RU" sz="1400" dirty="0" smtClean="0"/>
                        <a:t>Перечень потерь/проблем</a:t>
                      </a:r>
                      <a:endParaRPr lang="ru-RU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6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02090034"/>
                  </a:ext>
                </a:extLst>
              </a:tr>
              <a:tr h="298263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Потеря времени в связи с отсутствием старшего воспитателя и учителя-логопеда на месте (совещание, б/л</a:t>
                      </a:r>
                      <a:r>
                        <a:rPr lang="ru-RU" sz="900" baseline="0" dirty="0" smtClean="0"/>
                        <a:t>, отпуск и т.д.)</a:t>
                      </a:r>
                      <a:endParaRPr lang="ru-RU" sz="900" dirty="0" smtClean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31948693"/>
                  </a:ext>
                </a:extLst>
              </a:tr>
              <a:tr h="33336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900" dirty="0" smtClean="0"/>
                        <a:t>Потеря времени при  ознакомлении родителей (законных представителей) с  документами для поступления и оформления в дошкольные группы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41066943"/>
                  </a:ext>
                </a:extLst>
              </a:tr>
              <a:tr h="28221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Потеря времени во время информирования и консультирования родителей и сбора данных (законных представителей)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01133934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Индивидуальное информирование и консультирование родителей (законных представителей)</a:t>
                      </a:r>
                    </a:p>
                  </a:txBody>
                  <a:tcPr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3810701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</a:t>
                      </a:r>
                      <a:endParaRPr lang="ru-RU" sz="1400" dirty="0"/>
                    </a:p>
                  </a:txBody>
                  <a:tcP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Потеря времени при повторном консультировании</a:t>
                      </a:r>
                      <a:endParaRPr lang="ru-RU" sz="900" dirty="0"/>
                    </a:p>
                  </a:txBody>
                  <a:tcP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1"/>
          <p:cNvSpPr txBox="1">
            <a:spLocks/>
          </p:cNvSpPr>
          <p:nvPr/>
        </p:nvSpPr>
        <p:spPr>
          <a:xfrm>
            <a:off x="362569" y="176108"/>
            <a:ext cx="8610232" cy="6754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 02.11.2020г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                                                                 </a:t>
            </a:r>
            <a:r>
              <a:rPr lang="ru-RU" sz="14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ВПП </a:t>
            </a:r>
            <a:r>
              <a:rPr lang="ru-RU" sz="14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1ч.55 </a:t>
            </a:r>
            <a:r>
              <a:rPr lang="ru-RU" sz="14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мин</a:t>
            </a:r>
            <a:r>
              <a:rPr lang="ru-RU" sz="18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endParaRPr lang="ru-RU" sz="1800" b="1" u="sng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264315" y="66934"/>
            <a:ext cx="6368670" cy="72008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КАРТА ТЕКУЩЕГО СОСТОЯНИЯ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( описание ситуации « КАК ЕСТЬ»)      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pSp>
        <p:nvGrpSpPr>
          <p:cNvPr id="83" name="Группа 82"/>
          <p:cNvGrpSpPr/>
          <p:nvPr/>
        </p:nvGrpSpPr>
        <p:grpSpPr>
          <a:xfrm>
            <a:off x="1980773" y="1558469"/>
            <a:ext cx="330750" cy="125234"/>
            <a:chOff x="1846387" y="743783"/>
            <a:chExt cx="330750" cy="125234"/>
          </a:xfrm>
        </p:grpSpPr>
        <p:sp>
          <p:nvSpPr>
            <p:cNvPr id="99" name="Стрелка вправо 98"/>
            <p:cNvSpPr/>
            <p:nvPr/>
          </p:nvSpPr>
          <p:spPr>
            <a:xfrm rot="21582103">
              <a:off x="1846387" y="743783"/>
              <a:ext cx="330750" cy="125234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3"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00" name="Стрелка вправо 6"/>
            <p:cNvSpPr txBox="1"/>
            <p:nvPr/>
          </p:nvSpPr>
          <p:spPr>
            <a:xfrm rot="21582103">
              <a:off x="1846387" y="768928"/>
              <a:ext cx="293180" cy="751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00" kern="1200"/>
            </a:p>
          </p:txBody>
        </p:sp>
      </p:grpSp>
      <p:sp>
        <p:nvSpPr>
          <p:cNvPr id="12" name="Скругленный прямоугольник 4"/>
          <p:cNvSpPr txBox="1"/>
          <p:nvPr/>
        </p:nvSpPr>
        <p:spPr>
          <a:xfrm>
            <a:off x="914811" y="875828"/>
            <a:ext cx="689170" cy="350748"/>
          </a:xfrm>
          <a:prstGeom prst="rect">
            <a:avLst/>
          </a:prstGeom>
          <a:scene3d>
            <a:camera prst="orthographicFront"/>
            <a:lightRig rig="fla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85344" tIns="85344" rIns="85344" bIns="45720" numCol="1" spcCol="1270" anchor="t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kern="1200" dirty="0" smtClean="0">
                <a:solidFill>
                  <a:schemeClr val="tx2">
                    <a:lumMod val="50000"/>
                  </a:schemeClr>
                </a:solidFill>
              </a:rPr>
              <a:t>Шаг 1</a:t>
            </a:r>
            <a:endParaRPr lang="ru-RU" sz="1200" b="1" kern="1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" name="Скругленный прямоугольник 4"/>
          <p:cNvSpPr txBox="1"/>
          <p:nvPr/>
        </p:nvSpPr>
        <p:spPr>
          <a:xfrm>
            <a:off x="2235115" y="856600"/>
            <a:ext cx="642482" cy="367056"/>
          </a:xfrm>
          <a:prstGeom prst="rect">
            <a:avLst/>
          </a:prstGeom>
          <a:scene3d>
            <a:camera prst="orthographicFront"/>
            <a:lightRig rig="fla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85344" tIns="85344" rIns="85344" bIns="45720" numCol="1" spcCol="1270" anchor="t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kern="1200" dirty="0" smtClean="0">
                <a:solidFill>
                  <a:schemeClr val="tx2">
                    <a:lumMod val="50000"/>
                  </a:schemeClr>
                </a:solidFill>
              </a:rPr>
              <a:t>Шаг 2</a:t>
            </a:r>
            <a:endParaRPr lang="ru-RU" sz="1200" b="1" kern="1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" name="Скругленный прямоугольник 4"/>
          <p:cNvSpPr txBox="1"/>
          <p:nvPr/>
        </p:nvSpPr>
        <p:spPr>
          <a:xfrm>
            <a:off x="3596206" y="836712"/>
            <a:ext cx="642482" cy="370375"/>
          </a:xfrm>
          <a:prstGeom prst="rect">
            <a:avLst/>
          </a:prstGeom>
          <a:scene3d>
            <a:camera prst="orthographicFront"/>
            <a:lightRig rig="fla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85344" tIns="85344" rIns="85344" bIns="45720" numCol="1" spcCol="1270" anchor="t" anchorCtr="0">
            <a:noAutofit/>
          </a:bodyPr>
          <a:lstStyle/>
          <a:p>
            <a:pPr lvl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kern="1200" dirty="0" smtClean="0"/>
              <a:t>Шаг 3</a:t>
            </a:r>
            <a:endParaRPr lang="ru-RU" sz="1200" b="1" kern="1200" dirty="0"/>
          </a:p>
        </p:txBody>
      </p:sp>
      <p:grpSp>
        <p:nvGrpSpPr>
          <p:cNvPr id="82" name="Группа 81"/>
          <p:cNvGrpSpPr/>
          <p:nvPr/>
        </p:nvGrpSpPr>
        <p:grpSpPr>
          <a:xfrm>
            <a:off x="1792144" y="966292"/>
            <a:ext cx="333264" cy="141877"/>
            <a:chOff x="737651" y="746767"/>
            <a:chExt cx="317452" cy="125234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101" name="Стрелка вправо 100"/>
            <p:cNvSpPr/>
            <p:nvPr/>
          </p:nvSpPr>
          <p:spPr>
            <a:xfrm>
              <a:off x="737651" y="746767"/>
              <a:ext cx="317452" cy="125234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02" name="Стрелка вправо 4"/>
            <p:cNvSpPr txBox="1"/>
            <p:nvPr/>
          </p:nvSpPr>
          <p:spPr>
            <a:xfrm>
              <a:off x="737651" y="771814"/>
              <a:ext cx="279882" cy="751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00" kern="1200"/>
            </a:p>
          </p:txBody>
        </p:sp>
      </p:grpSp>
      <p:grpSp>
        <p:nvGrpSpPr>
          <p:cNvPr id="84" name="Группа 83"/>
          <p:cNvGrpSpPr/>
          <p:nvPr/>
        </p:nvGrpSpPr>
        <p:grpSpPr>
          <a:xfrm>
            <a:off x="4410026" y="973938"/>
            <a:ext cx="357376" cy="141877"/>
            <a:chOff x="2978499" y="742963"/>
            <a:chExt cx="340420" cy="125234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97" name="Стрелка вправо 96"/>
            <p:cNvSpPr/>
            <p:nvPr/>
          </p:nvSpPr>
          <p:spPr>
            <a:xfrm rot="12190">
              <a:off x="2978499" y="742963"/>
              <a:ext cx="340420" cy="125234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98" name="Стрелка вправо 8"/>
            <p:cNvSpPr txBox="1"/>
            <p:nvPr/>
          </p:nvSpPr>
          <p:spPr>
            <a:xfrm rot="12190">
              <a:off x="2978499" y="767943"/>
              <a:ext cx="302850" cy="751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00" kern="1200"/>
            </a:p>
          </p:txBody>
        </p:sp>
      </p:grpSp>
      <p:grpSp>
        <p:nvGrpSpPr>
          <p:cNvPr id="85" name="Группа 84"/>
          <p:cNvGrpSpPr/>
          <p:nvPr/>
        </p:nvGrpSpPr>
        <p:grpSpPr>
          <a:xfrm>
            <a:off x="5793729" y="996968"/>
            <a:ext cx="364522" cy="141877"/>
            <a:chOff x="4127294" y="723882"/>
            <a:chExt cx="347227" cy="125234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95" name="Стрелка вправо 94"/>
            <p:cNvSpPr/>
            <p:nvPr/>
          </p:nvSpPr>
          <p:spPr>
            <a:xfrm rot="21477015">
              <a:off x="4127294" y="723882"/>
              <a:ext cx="347227" cy="125234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5">
                <a:hueOff val="0"/>
                <a:satOff val="0"/>
                <a:lumOff val="0"/>
                <a:alphaOff val="0"/>
              </a:schemeClr>
            </a:fillRef>
            <a:effectRef idx="1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96" name="Стрелка вправо 10"/>
            <p:cNvSpPr txBox="1"/>
            <p:nvPr/>
          </p:nvSpPr>
          <p:spPr>
            <a:xfrm rot="21477015">
              <a:off x="4127306" y="749601"/>
              <a:ext cx="309657" cy="751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00" kern="1200"/>
            </a:p>
          </p:txBody>
        </p:sp>
      </p:grpSp>
      <p:grpSp>
        <p:nvGrpSpPr>
          <p:cNvPr id="86" name="Группа 85"/>
          <p:cNvGrpSpPr/>
          <p:nvPr/>
        </p:nvGrpSpPr>
        <p:grpSpPr>
          <a:xfrm>
            <a:off x="7235012" y="973938"/>
            <a:ext cx="377855" cy="141877"/>
            <a:chOff x="5291497" y="681651"/>
            <a:chExt cx="359928" cy="125234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93" name="Стрелка вправо 92"/>
            <p:cNvSpPr/>
            <p:nvPr/>
          </p:nvSpPr>
          <p:spPr>
            <a:xfrm rot="21475092">
              <a:off x="5291497" y="681651"/>
              <a:ext cx="359928" cy="125234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6">
                <a:hueOff val="0"/>
                <a:satOff val="0"/>
                <a:lumOff val="0"/>
                <a:alphaOff val="0"/>
              </a:schemeClr>
            </a:fillRef>
            <a:effectRef idx="1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94" name="Стрелка вправо 12"/>
            <p:cNvSpPr txBox="1"/>
            <p:nvPr/>
          </p:nvSpPr>
          <p:spPr>
            <a:xfrm rot="21475092">
              <a:off x="5291509" y="707380"/>
              <a:ext cx="322358" cy="751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00" kern="1200"/>
            </a:p>
          </p:txBody>
        </p:sp>
      </p:grpSp>
      <p:grpSp>
        <p:nvGrpSpPr>
          <p:cNvPr id="151" name="Группа 150"/>
          <p:cNvGrpSpPr/>
          <p:nvPr/>
        </p:nvGrpSpPr>
        <p:grpSpPr>
          <a:xfrm>
            <a:off x="3075297" y="979336"/>
            <a:ext cx="333264" cy="141877"/>
            <a:chOff x="737651" y="746767"/>
            <a:chExt cx="317452" cy="125234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152" name="Стрелка вправо 151"/>
            <p:cNvSpPr/>
            <p:nvPr/>
          </p:nvSpPr>
          <p:spPr>
            <a:xfrm>
              <a:off x="737651" y="746767"/>
              <a:ext cx="317452" cy="125234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53" name="Стрелка вправо 4"/>
            <p:cNvSpPr txBox="1"/>
            <p:nvPr/>
          </p:nvSpPr>
          <p:spPr>
            <a:xfrm>
              <a:off x="737651" y="771814"/>
              <a:ext cx="279882" cy="751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00" kern="1200"/>
            </a:p>
          </p:txBody>
        </p:sp>
      </p:grpSp>
      <p:sp>
        <p:nvSpPr>
          <p:cNvPr id="190" name="Скругленный прямоугольник 4"/>
          <p:cNvSpPr txBox="1"/>
          <p:nvPr/>
        </p:nvSpPr>
        <p:spPr>
          <a:xfrm>
            <a:off x="6622207" y="3269165"/>
            <a:ext cx="642482" cy="244466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85344" tIns="85344" rIns="85344" bIns="45720" numCol="1" spcCol="1270" anchor="t" anchorCtr="0">
            <a:noAutofit/>
          </a:bodyPr>
          <a:lstStyle/>
          <a:p>
            <a:pPr lvl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200" b="1" kern="1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0955" y="1461549"/>
            <a:ext cx="343228" cy="1659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</a:t>
            </a:r>
          </a:p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Х</a:t>
            </a:r>
          </a:p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О</a:t>
            </a:r>
          </a:p>
          <a:p>
            <a:pPr algn="ctr"/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</a:t>
            </a:r>
          </a:p>
        </p:txBody>
      </p:sp>
      <p:sp>
        <p:nvSpPr>
          <p:cNvPr id="5" name="Овал 4"/>
          <p:cNvSpPr/>
          <p:nvPr/>
        </p:nvSpPr>
        <p:spPr>
          <a:xfrm>
            <a:off x="786830" y="1317544"/>
            <a:ext cx="1098780" cy="68948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b="1" dirty="0" smtClean="0"/>
              <a:t>Старший </a:t>
            </a:r>
            <a:r>
              <a:rPr lang="ru-RU" sz="900" b="1" dirty="0" err="1" smtClean="0"/>
              <a:t>воспи</a:t>
            </a:r>
            <a:r>
              <a:rPr lang="ru-RU" sz="900" b="1" dirty="0" smtClean="0"/>
              <a:t>-ль, учитель-логопед</a:t>
            </a:r>
            <a:endParaRPr lang="ru-RU" sz="900" b="1" dirty="0"/>
          </a:p>
        </p:txBody>
      </p:sp>
      <p:sp>
        <p:nvSpPr>
          <p:cNvPr id="6" name="Овал 5"/>
          <p:cNvSpPr/>
          <p:nvPr/>
        </p:nvSpPr>
        <p:spPr>
          <a:xfrm>
            <a:off x="834122" y="3725071"/>
            <a:ext cx="841411" cy="32663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5 мин.</a:t>
            </a:r>
            <a:endParaRPr lang="ru-RU" sz="1100" b="1" dirty="0"/>
          </a:p>
        </p:txBody>
      </p:sp>
      <p:sp>
        <p:nvSpPr>
          <p:cNvPr id="112" name="Скругленный прямоугольник 111"/>
          <p:cNvSpPr/>
          <p:nvPr/>
        </p:nvSpPr>
        <p:spPr>
          <a:xfrm>
            <a:off x="2014438" y="1557608"/>
            <a:ext cx="1153961" cy="233078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900" dirty="0" smtClean="0"/>
          </a:p>
          <a:p>
            <a:pPr algn="ctr">
              <a:defRPr/>
            </a:pPr>
            <a:r>
              <a:rPr lang="ru-RU" sz="1050" b="1" dirty="0">
                <a:latin typeface="Times New Roman" pitchFamily="18" charset="0"/>
                <a:cs typeface="Times New Roman" pitchFamily="18" charset="0"/>
              </a:rPr>
              <a:t>Обсуждение проблем, вопросов </a:t>
            </a:r>
            <a:r>
              <a:rPr lang="ru-RU" sz="1050" b="1" dirty="0" err="1" smtClean="0">
                <a:latin typeface="Times New Roman" pitchFamily="18" charset="0"/>
                <a:cs typeface="Times New Roman" pitchFamily="18" charset="0"/>
              </a:rPr>
              <a:t>индивидуаль</a:t>
            </a: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-ной </a:t>
            </a:r>
            <a:r>
              <a:rPr lang="ru-RU" sz="1050" b="1" dirty="0">
                <a:latin typeface="Times New Roman" pitchFamily="18" charset="0"/>
                <a:cs typeface="Times New Roman" pitchFamily="18" charset="0"/>
              </a:rPr>
              <a:t>беседы</a:t>
            </a:r>
          </a:p>
        </p:txBody>
      </p:sp>
      <p:sp>
        <p:nvSpPr>
          <p:cNvPr id="113" name="Овал 112"/>
          <p:cNvSpPr/>
          <p:nvPr/>
        </p:nvSpPr>
        <p:spPr>
          <a:xfrm>
            <a:off x="2037413" y="1299354"/>
            <a:ext cx="1130985" cy="68948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b="1" dirty="0"/>
              <a:t>Старший </a:t>
            </a:r>
            <a:r>
              <a:rPr lang="ru-RU" sz="900" b="1" dirty="0" err="1"/>
              <a:t>воспи</a:t>
            </a:r>
            <a:r>
              <a:rPr lang="ru-RU" sz="900" b="1" dirty="0"/>
              <a:t>-ль, учитель-логопед</a:t>
            </a:r>
          </a:p>
        </p:txBody>
      </p:sp>
      <p:sp>
        <p:nvSpPr>
          <p:cNvPr id="114" name="Овал 113"/>
          <p:cNvSpPr/>
          <p:nvPr/>
        </p:nvSpPr>
        <p:spPr>
          <a:xfrm>
            <a:off x="2180077" y="3725072"/>
            <a:ext cx="841411" cy="32663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20 мин.</a:t>
            </a:r>
            <a:endParaRPr lang="ru-RU" sz="1100" b="1" dirty="0"/>
          </a:p>
        </p:txBody>
      </p:sp>
      <p:sp>
        <p:nvSpPr>
          <p:cNvPr id="115" name="Скругленный прямоугольник 114"/>
          <p:cNvSpPr/>
          <p:nvPr/>
        </p:nvSpPr>
        <p:spPr>
          <a:xfrm>
            <a:off x="3315311" y="1533908"/>
            <a:ext cx="1140517" cy="235448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900" dirty="0" smtClean="0"/>
          </a:p>
          <a:p>
            <a:pPr algn="ctr"/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Анализ выявленных проблем в ходе консультации с родителями, поиск решений</a:t>
            </a:r>
          </a:p>
        </p:txBody>
      </p:sp>
      <p:sp>
        <p:nvSpPr>
          <p:cNvPr id="116" name="Овал 115"/>
          <p:cNvSpPr/>
          <p:nvPr/>
        </p:nvSpPr>
        <p:spPr>
          <a:xfrm>
            <a:off x="3362430" y="1284507"/>
            <a:ext cx="1126500" cy="750019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b="1" dirty="0"/>
              <a:t>Старший </a:t>
            </a:r>
            <a:r>
              <a:rPr lang="ru-RU" sz="900" b="1" dirty="0" err="1"/>
              <a:t>воспи</a:t>
            </a:r>
            <a:r>
              <a:rPr lang="ru-RU" sz="900" b="1" dirty="0"/>
              <a:t>-ль, учитель-логопед</a:t>
            </a:r>
          </a:p>
        </p:txBody>
      </p:sp>
      <p:sp>
        <p:nvSpPr>
          <p:cNvPr id="117" name="Овал 116"/>
          <p:cNvSpPr/>
          <p:nvPr/>
        </p:nvSpPr>
        <p:spPr>
          <a:xfrm>
            <a:off x="3496741" y="3734701"/>
            <a:ext cx="841411" cy="32663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20 мин.</a:t>
            </a:r>
            <a:endParaRPr lang="ru-RU" sz="1100" b="1" dirty="0"/>
          </a:p>
        </p:txBody>
      </p:sp>
      <p:sp>
        <p:nvSpPr>
          <p:cNvPr id="118" name="Скругленный прямоугольник 4"/>
          <p:cNvSpPr txBox="1"/>
          <p:nvPr/>
        </p:nvSpPr>
        <p:spPr>
          <a:xfrm>
            <a:off x="4925611" y="860462"/>
            <a:ext cx="642482" cy="370375"/>
          </a:xfrm>
          <a:prstGeom prst="rect">
            <a:avLst/>
          </a:prstGeom>
          <a:scene3d>
            <a:camera prst="orthographicFront"/>
            <a:lightRig rig="fla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85344" tIns="85344" rIns="85344" bIns="45720" numCol="1" spcCol="1270" anchor="t" anchorCtr="0">
            <a:noAutofit/>
          </a:bodyPr>
          <a:lstStyle/>
          <a:p>
            <a:pPr lvl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kern="1200" dirty="0" smtClean="0"/>
              <a:t>Шаг 4</a:t>
            </a:r>
            <a:endParaRPr lang="ru-RU" sz="1200" b="1" kern="1200" dirty="0"/>
          </a:p>
        </p:txBody>
      </p:sp>
      <p:sp>
        <p:nvSpPr>
          <p:cNvPr id="119" name="Скругленный прямоугольник 118"/>
          <p:cNvSpPr/>
          <p:nvPr/>
        </p:nvSpPr>
        <p:spPr>
          <a:xfrm>
            <a:off x="4667869" y="1557608"/>
            <a:ext cx="1173587" cy="229353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900" dirty="0" smtClean="0"/>
          </a:p>
          <a:p>
            <a:pPr algn="ctr">
              <a:defRPr/>
            </a:pPr>
            <a:r>
              <a:rPr lang="ru-RU" sz="1050" b="1" dirty="0">
                <a:latin typeface="Times New Roman" pitchFamily="18" charset="0"/>
                <a:cs typeface="Times New Roman" pitchFamily="18" charset="0"/>
              </a:rPr>
              <a:t>Решение выявленных проблем, предложений</a:t>
            </a:r>
          </a:p>
        </p:txBody>
      </p:sp>
      <p:sp>
        <p:nvSpPr>
          <p:cNvPr id="120" name="Овал 119"/>
          <p:cNvSpPr/>
          <p:nvPr/>
        </p:nvSpPr>
        <p:spPr>
          <a:xfrm>
            <a:off x="4667869" y="1335734"/>
            <a:ext cx="1192341" cy="65310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b="1" dirty="0"/>
              <a:t>Старший </a:t>
            </a:r>
            <a:r>
              <a:rPr lang="ru-RU" sz="900" b="1" dirty="0" err="1"/>
              <a:t>воспи</a:t>
            </a:r>
            <a:r>
              <a:rPr lang="ru-RU" sz="900" b="1" dirty="0"/>
              <a:t>-ль, учитель-логопед</a:t>
            </a:r>
          </a:p>
        </p:txBody>
      </p:sp>
      <p:sp>
        <p:nvSpPr>
          <p:cNvPr id="121" name="Овал 120"/>
          <p:cNvSpPr/>
          <p:nvPr/>
        </p:nvSpPr>
        <p:spPr>
          <a:xfrm>
            <a:off x="4882369" y="3687830"/>
            <a:ext cx="841411" cy="32663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20 мин.</a:t>
            </a:r>
            <a:endParaRPr lang="ru-RU" sz="1100" b="1" dirty="0"/>
          </a:p>
        </p:txBody>
      </p:sp>
      <p:sp>
        <p:nvSpPr>
          <p:cNvPr id="122" name="Скругленный прямоугольник 4"/>
          <p:cNvSpPr txBox="1"/>
          <p:nvPr/>
        </p:nvSpPr>
        <p:spPr>
          <a:xfrm>
            <a:off x="6345954" y="883821"/>
            <a:ext cx="642482" cy="370375"/>
          </a:xfrm>
          <a:prstGeom prst="rect">
            <a:avLst/>
          </a:prstGeom>
          <a:scene3d>
            <a:camera prst="orthographicFront"/>
            <a:lightRig rig="fla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85344" tIns="85344" rIns="85344" bIns="45720" numCol="1" spcCol="1270" anchor="t" anchorCtr="0">
            <a:noAutofit/>
          </a:bodyPr>
          <a:lstStyle/>
          <a:p>
            <a:pPr lvl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kern="1200" dirty="0" smtClean="0"/>
              <a:t>Шаг 5</a:t>
            </a:r>
            <a:endParaRPr lang="ru-RU" sz="1200" b="1" kern="1200" dirty="0"/>
          </a:p>
        </p:txBody>
      </p:sp>
      <p:sp>
        <p:nvSpPr>
          <p:cNvPr id="123" name="Скругленный прямоугольник 122"/>
          <p:cNvSpPr/>
          <p:nvPr/>
        </p:nvSpPr>
        <p:spPr>
          <a:xfrm>
            <a:off x="6013999" y="1533907"/>
            <a:ext cx="1221013" cy="230760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900" dirty="0" smtClean="0"/>
          </a:p>
          <a:p>
            <a:pPr algn="ctr">
              <a:defRPr/>
            </a:pP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Подключение специалистов для решения поставленной проблемы</a:t>
            </a:r>
          </a:p>
        </p:txBody>
      </p:sp>
      <p:sp>
        <p:nvSpPr>
          <p:cNvPr id="124" name="Овал 123"/>
          <p:cNvSpPr/>
          <p:nvPr/>
        </p:nvSpPr>
        <p:spPr>
          <a:xfrm>
            <a:off x="6102471" y="1314774"/>
            <a:ext cx="1129448" cy="68948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b="1" dirty="0"/>
              <a:t>Старший </a:t>
            </a:r>
            <a:r>
              <a:rPr lang="ru-RU" sz="900" b="1" dirty="0" err="1"/>
              <a:t>воспи</a:t>
            </a:r>
            <a:r>
              <a:rPr lang="ru-RU" sz="900" b="1" dirty="0"/>
              <a:t>-ль, учитель-логопед</a:t>
            </a:r>
          </a:p>
        </p:txBody>
      </p:sp>
      <p:sp>
        <p:nvSpPr>
          <p:cNvPr id="125" name="Овал 124"/>
          <p:cNvSpPr/>
          <p:nvPr/>
        </p:nvSpPr>
        <p:spPr>
          <a:xfrm>
            <a:off x="6338872" y="3678200"/>
            <a:ext cx="841411" cy="32663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20 мин.</a:t>
            </a:r>
            <a:endParaRPr lang="ru-RU" sz="1100" b="1" dirty="0"/>
          </a:p>
        </p:txBody>
      </p:sp>
      <p:sp>
        <p:nvSpPr>
          <p:cNvPr id="126" name="Скругленный прямоугольник 4"/>
          <p:cNvSpPr txBox="1"/>
          <p:nvPr/>
        </p:nvSpPr>
        <p:spPr>
          <a:xfrm>
            <a:off x="7732868" y="870900"/>
            <a:ext cx="642482" cy="370375"/>
          </a:xfrm>
          <a:prstGeom prst="rect">
            <a:avLst/>
          </a:prstGeom>
          <a:scene3d>
            <a:camera prst="orthographicFront"/>
            <a:lightRig rig="fla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85344" tIns="85344" rIns="85344" bIns="45720" numCol="1" spcCol="1270" anchor="t" anchorCtr="0">
            <a:noAutofit/>
          </a:bodyPr>
          <a:lstStyle/>
          <a:p>
            <a:pPr lvl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kern="1200" dirty="0" smtClean="0"/>
              <a:t>Шаг 6</a:t>
            </a:r>
            <a:endParaRPr lang="ru-RU" sz="1200" b="1" kern="1200" dirty="0"/>
          </a:p>
        </p:txBody>
      </p:sp>
      <p:sp>
        <p:nvSpPr>
          <p:cNvPr id="127" name="Скругленный прямоугольник 126"/>
          <p:cNvSpPr/>
          <p:nvPr/>
        </p:nvSpPr>
        <p:spPr>
          <a:xfrm>
            <a:off x="7397003" y="1480486"/>
            <a:ext cx="1190634" cy="240790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900" dirty="0" smtClean="0"/>
          </a:p>
          <a:p>
            <a:pPr algn="ctr"/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Повторное консультирование родителей (законных представителей)</a:t>
            </a:r>
          </a:p>
        </p:txBody>
      </p:sp>
      <p:sp>
        <p:nvSpPr>
          <p:cNvPr id="128" name="Овал 127"/>
          <p:cNvSpPr/>
          <p:nvPr/>
        </p:nvSpPr>
        <p:spPr>
          <a:xfrm>
            <a:off x="7397002" y="1335733"/>
            <a:ext cx="1133958" cy="67129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b="1" dirty="0"/>
              <a:t>Старший </a:t>
            </a:r>
            <a:r>
              <a:rPr lang="ru-RU" sz="900" b="1" dirty="0" err="1"/>
              <a:t>воспи</a:t>
            </a:r>
            <a:r>
              <a:rPr lang="ru-RU" sz="900" b="1" dirty="0"/>
              <a:t>-ль, учитель-логопед</a:t>
            </a:r>
          </a:p>
        </p:txBody>
      </p:sp>
      <p:sp>
        <p:nvSpPr>
          <p:cNvPr id="129" name="Овал 128"/>
          <p:cNvSpPr/>
          <p:nvPr/>
        </p:nvSpPr>
        <p:spPr>
          <a:xfrm>
            <a:off x="7633404" y="3695849"/>
            <a:ext cx="841411" cy="32663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30 мин.</a:t>
            </a:r>
            <a:endParaRPr lang="ru-RU" sz="1100" b="1" dirty="0"/>
          </a:p>
        </p:txBody>
      </p:sp>
      <p:sp>
        <p:nvSpPr>
          <p:cNvPr id="156" name="Прямоугольник 155"/>
          <p:cNvSpPr/>
          <p:nvPr/>
        </p:nvSpPr>
        <p:spPr>
          <a:xfrm>
            <a:off x="8646888" y="1743360"/>
            <a:ext cx="343228" cy="1659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</a:t>
            </a:r>
          </a:p>
          <a:p>
            <a:pPr algn="ctr"/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ы</a:t>
            </a:r>
            <a:endParaRPr lang="ru-RU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Х</a:t>
            </a:r>
          </a:p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О</a:t>
            </a:r>
          </a:p>
          <a:p>
            <a:pPr algn="ctr"/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</a:t>
            </a:r>
          </a:p>
        </p:txBody>
      </p:sp>
      <p:sp>
        <p:nvSpPr>
          <p:cNvPr id="157" name="12-конечная звезда 156"/>
          <p:cNvSpPr/>
          <p:nvPr/>
        </p:nvSpPr>
        <p:spPr>
          <a:xfrm>
            <a:off x="910192" y="4422250"/>
            <a:ext cx="460815" cy="420374"/>
          </a:xfrm>
          <a:prstGeom prst="star12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1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8" name="12-конечная звезда 157"/>
          <p:cNvSpPr/>
          <p:nvPr/>
        </p:nvSpPr>
        <p:spPr>
          <a:xfrm>
            <a:off x="915404" y="4805798"/>
            <a:ext cx="460815" cy="420374"/>
          </a:xfrm>
          <a:prstGeom prst="star12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2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9" name="12-конечная звезда 158"/>
          <p:cNvSpPr/>
          <p:nvPr/>
        </p:nvSpPr>
        <p:spPr>
          <a:xfrm>
            <a:off x="930027" y="5168866"/>
            <a:ext cx="460815" cy="420374"/>
          </a:xfrm>
          <a:prstGeom prst="star12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3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60" name="12-конечная звезда 159"/>
          <p:cNvSpPr/>
          <p:nvPr/>
        </p:nvSpPr>
        <p:spPr>
          <a:xfrm>
            <a:off x="915404" y="5589240"/>
            <a:ext cx="460815" cy="420374"/>
          </a:xfrm>
          <a:prstGeom prst="star12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4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61" name="12-конечная звезда 160"/>
          <p:cNvSpPr/>
          <p:nvPr/>
        </p:nvSpPr>
        <p:spPr>
          <a:xfrm>
            <a:off x="5493372" y="3631330"/>
            <a:ext cx="460815" cy="420374"/>
          </a:xfrm>
          <a:prstGeom prst="star12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1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64" name="12-конечная звезда 163"/>
          <p:cNvSpPr/>
          <p:nvPr/>
        </p:nvSpPr>
        <p:spPr>
          <a:xfrm>
            <a:off x="1497961" y="3678201"/>
            <a:ext cx="460815" cy="420374"/>
          </a:xfrm>
          <a:prstGeom prst="star12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1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65" name="12-конечная звезда 164"/>
          <p:cNvSpPr/>
          <p:nvPr/>
        </p:nvSpPr>
        <p:spPr>
          <a:xfrm>
            <a:off x="2844890" y="3687830"/>
            <a:ext cx="460815" cy="420374"/>
          </a:xfrm>
          <a:prstGeom prst="star12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1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75" name="12-конечная звезда 174"/>
          <p:cNvSpPr/>
          <p:nvPr/>
        </p:nvSpPr>
        <p:spPr>
          <a:xfrm>
            <a:off x="6936187" y="3631330"/>
            <a:ext cx="460815" cy="420374"/>
          </a:xfrm>
          <a:prstGeom prst="star12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3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5" name="12-конечная звезда 184"/>
          <p:cNvSpPr/>
          <p:nvPr/>
        </p:nvSpPr>
        <p:spPr>
          <a:xfrm>
            <a:off x="4135242" y="3640959"/>
            <a:ext cx="460815" cy="420374"/>
          </a:xfrm>
          <a:prstGeom prst="star12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3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9" name="12-конечная звезда 188"/>
          <p:cNvSpPr/>
          <p:nvPr/>
        </p:nvSpPr>
        <p:spPr>
          <a:xfrm>
            <a:off x="8257004" y="3631330"/>
            <a:ext cx="460815" cy="420374"/>
          </a:xfrm>
          <a:prstGeom prst="star12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4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3" name="12-конечная звезда 192"/>
          <p:cNvSpPr/>
          <p:nvPr/>
        </p:nvSpPr>
        <p:spPr>
          <a:xfrm>
            <a:off x="930028" y="5924226"/>
            <a:ext cx="460815" cy="420374"/>
          </a:xfrm>
          <a:prstGeom prst="star12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5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15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772046837"/>
              </p:ext>
            </p:extLst>
          </p:nvPr>
        </p:nvGraphicFramePr>
        <p:xfrm>
          <a:off x="2699792" y="1397000"/>
          <a:ext cx="6336704" cy="4984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366674" y="116632"/>
            <a:ext cx="8229600" cy="122413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70000"/>
              </a:lnSpc>
            </a:pP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Введение в предметную область </a:t>
            </a:r>
          </a:p>
          <a:p>
            <a:pPr>
              <a:lnSpc>
                <a:spcPct val="170000"/>
              </a:lnSpc>
            </a:pP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(описание ситуации «КАК ЕСТЬ»)</a:t>
            </a:r>
          </a:p>
          <a:p>
            <a:pPr lvl="0" algn="l">
              <a:lnSpc>
                <a:spcPct val="170000"/>
              </a:lnSpc>
              <a:spcBef>
                <a:spcPts val="0"/>
              </a:spcBef>
            </a:pPr>
            <a:r>
              <a:rPr lang="ru-RU" sz="20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a typeface="+mn-ea"/>
                <a:cs typeface="+mn-cs"/>
              </a:rPr>
              <a:t>                     </a:t>
            </a:r>
            <a:r>
              <a:rPr lang="ru-RU" sz="20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a typeface="+mn-ea"/>
                <a:cs typeface="+mn-cs"/>
              </a:rPr>
              <a:t>ПИРАМИДА </a:t>
            </a:r>
            <a:r>
              <a:rPr lang="ru-RU" sz="20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a typeface="+mn-ea"/>
                <a:cs typeface="+mn-cs"/>
              </a:rPr>
              <a:t>ПРОБЛЕМ</a:t>
            </a:r>
          </a:p>
          <a:p>
            <a:pPr>
              <a:lnSpc>
                <a:spcPct val="170000"/>
              </a:lnSpc>
            </a:pPr>
            <a:endParaRPr lang="ru-RU" sz="2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31" name="Схема 30"/>
          <p:cNvGraphicFramePr/>
          <p:nvPr>
            <p:extLst>
              <p:ext uri="{D42A27DB-BD31-4B8C-83A1-F6EECF244321}">
                <p14:modId xmlns:p14="http://schemas.microsoft.com/office/powerpoint/2010/main" val="2145255544"/>
              </p:ext>
            </p:extLst>
          </p:nvPr>
        </p:nvGraphicFramePr>
        <p:xfrm>
          <a:off x="1205110" y="1988840"/>
          <a:ext cx="5400600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3" name="Овал 2"/>
          <p:cNvSpPr/>
          <p:nvPr/>
        </p:nvSpPr>
        <p:spPr>
          <a:xfrm>
            <a:off x="3131840" y="2319824"/>
            <a:ext cx="1543562" cy="971520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Департамент Образования и науки КО</a:t>
            </a:r>
            <a:endParaRPr lang="ru-RU" sz="11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555776" y="4077072"/>
            <a:ext cx="2736304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Управление образования АКМО</a:t>
            </a:r>
            <a:endParaRPr lang="ru-RU" sz="12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411760" y="5805264"/>
            <a:ext cx="3240360" cy="57606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МБОУ «</a:t>
            </a:r>
            <a:r>
              <a:rPr lang="ru-RU" sz="1200" b="1" dirty="0" err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Звёздненская</a:t>
            </a: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СОШ»</a:t>
            </a:r>
            <a:endParaRPr lang="ru-RU" sz="12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12-конечная звезда 6"/>
          <p:cNvSpPr/>
          <p:nvPr/>
        </p:nvSpPr>
        <p:spPr>
          <a:xfrm>
            <a:off x="2339752" y="5024850"/>
            <a:ext cx="648072" cy="520276"/>
          </a:xfrm>
          <a:prstGeom prst="star12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0" name="12-конечная звезда 9"/>
          <p:cNvSpPr/>
          <p:nvPr/>
        </p:nvSpPr>
        <p:spPr>
          <a:xfrm>
            <a:off x="1783212" y="5445224"/>
            <a:ext cx="648072" cy="520276"/>
          </a:xfrm>
          <a:prstGeom prst="star12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1" name="12-конечная звезда 10"/>
          <p:cNvSpPr/>
          <p:nvPr/>
        </p:nvSpPr>
        <p:spPr>
          <a:xfrm>
            <a:off x="3753573" y="5012456"/>
            <a:ext cx="648072" cy="520276"/>
          </a:xfrm>
          <a:prstGeom prst="star12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12" name="12-конечная звезда 11"/>
          <p:cNvSpPr/>
          <p:nvPr/>
        </p:nvSpPr>
        <p:spPr>
          <a:xfrm>
            <a:off x="3044240" y="5284988"/>
            <a:ext cx="648072" cy="520276"/>
          </a:xfrm>
          <a:prstGeom prst="star12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13" name="12-конечная звезда 12"/>
          <p:cNvSpPr/>
          <p:nvPr/>
        </p:nvSpPr>
        <p:spPr>
          <a:xfrm>
            <a:off x="4354294" y="5284988"/>
            <a:ext cx="648072" cy="520276"/>
          </a:xfrm>
          <a:prstGeom prst="star12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183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1475656" y="1340768"/>
            <a:ext cx="194421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Проблема 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23386" y="548680"/>
            <a:ext cx="4854213" cy="461665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solidFill>
                  <a:srgbClr val="4F81BD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</a:rPr>
              <a:t>Анализ проблем «5 почему?»</a:t>
            </a:r>
          </a:p>
        </p:txBody>
      </p:sp>
      <p:sp>
        <p:nvSpPr>
          <p:cNvPr id="9" name="Овал 8"/>
          <p:cNvSpPr/>
          <p:nvPr/>
        </p:nvSpPr>
        <p:spPr>
          <a:xfrm>
            <a:off x="3635896" y="1340768"/>
            <a:ext cx="2448272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2"/>
                </a:solidFill>
              </a:rPr>
              <a:t>Первопричина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6372200" y="1317576"/>
            <a:ext cx="194421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Решение  </a:t>
            </a:r>
            <a:endParaRPr lang="ru-RU" dirty="0">
              <a:solidFill>
                <a:schemeClr val="tx2"/>
              </a:solidFill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584982"/>
              </p:ext>
            </p:extLst>
          </p:nvPr>
        </p:nvGraphicFramePr>
        <p:xfrm>
          <a:off x="1475656" y="1988842"/>
          <a:ext cx="6912768" cy="36728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304256"/>
                <a:gridCol w="2304256"/>
                <a:gridCol w="2304256"/>
              </a:tblGrid>
              <a:tr h="59046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Потеря времени в связи с отсутствием старшего воспитателя и учителя-логопеда на месте (совещание, б/л, отпуск и т.д.)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000" b="0" dirty="0" smtClean="0">
                          <a:latin typeface="+mn-lt"/>
                          <a:cs typeface="Arial" charset="0"/>
                        </a:rPr>
                        <a:t>Отсутствие графика приема граждан, плановое совещание и т.п.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Составление онлайн-графика приема граждан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 учетом плановых совещаний и т.д.</a:t>
                      </a:r>
                    </a:p>
                  </a:txBody>
                  <a:tcPr/>
                </a:tc>
              </a:tr>
              <a:tr h="59046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Потеря времени при  ознакомлении родителей (законных представителей) с  документами для поступления и оформления в дошкольные группы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Большой объем информации, необходимость ознакомить с необходимыми документами для приема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в дошкольные группы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Самостоятельное ознакомление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 документами (требуемыми для приема в ОУ) на сайте</a:t>
                      </a:r>
                    </a:p>
                  </a:txBody>
                  <a:tcPr/>
                </a:tc>
              </a:tr>
              <a:tr h="590465">
                <a:tc>
                  <a:txBody>
                    <a:bodyPr/>
                    <a:lstStyle/>
                    <a:p>
                      <a:pPr algn="ctr"/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Потеря времени во время информирования и консультирования родителей и сбора данных (законных представителей)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Большая затрата времени на выявление и обсуждение проблемы </a:t>
                      </a:r>
                    </a:p>
                    <a:p>
                      <a:endParaRPr lang="ru-RU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Онлайн-запись родителя (законного представителя)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с указанием интересующего вопроса обращения</a:t>
                      </a:r>
                    </a:p>
                  </a:txBody>
                  <a:tcPr/>
                </a:tc>
              </a:tr>
              <a:tr h="59046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Индивидуальное информирование и консультирование родителей (законных представителей)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Охват родителей (законных представителей)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с дублируемыми проблемами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Онлайн- или офлайн- </a:t>
                      </a:r>
                      <a:r>
                        <a:rPr kumimoji="0" lang="ru-RU" sz="1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вебинар</a:t>
                      </a: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с увеличением охвата родителей (законных представителей) по выявленным проблемам </a:t>
                      </a:r>
                    </a:p>
                  </a:txBody>
                  <a:tcPr/>
                </a:tc>
              </a:tr>
              <a:tr h="59046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Потеря времени при повторном консультировании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Большая затрата времени на выявление и обсуждение проблемы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Индивидуальное онлайн- или офлайн-консультирование, использование современных мессенджеров  </a:t>
                      </a: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«</a:t>
                      </a:r>
                      <a:r>
                        <a:rPr kumimoji="0" 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Viber</a:t>
                      </a: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» и «</a:t>
                      </a:r>
                      <a:r>
                        <a:rPr kumimoji="0" lang="ru-RU" sz="1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WhatsApp</a:t>
                      </a: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».</a:t>
                      </a: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0702218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Другая 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05867"/>
      </a:hlink>
      <a:folHlink>
        <a:srgbClr val="205867"/>
      </a:folHlink>
    </a:clrScheme>
    <a:fontScheme name="для шаблонов синий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Фокина Л. П. Шаблон презентации - 1</Template>
  <TotalTime>3453</TotalTime>
  <Words>1660</Words>
  <Application>Microsoft Office PowerPoint</Application>
  <PresentationFormat>Экран (4:3)</PresentationFormat>
  <Paragraphs>345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1_Тема Office</vt:lpstr>
      <vt:lpstr>Презентация PowerPoint</vt:lpstr>
      <vt:lpstr>КАРТОЧКА ПРОЕКТА</vt:lpstr>
      <vt:lpstr>     ЦЕЛЬ И РЕЗУЛЬТАТЫ ПРОЕКТА</vt:lpstr>
      <vt:lpstr>КОМАНДА ПРОЕКТА</vt:lpstr>
      <vt:lpstr>КОМАНДА ПРОЕКТА</vt:lpstr>
      <vt:lpstr>Презентация PowerPoint</vt:lpstr>
      <vt:lpstr>Презентация PowerPoint</vt:lpstr>
      <vt:lpstr>Презентация PowerPoint</vt:lpstr>
      <vt:lpstr>Презентация PowerPoint</vt:lpstr>
      <vt:lpstr>ДОРОЖНАЯ КАРТА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Директор</dc:creator>
  <cp:lastModifiedBy>Олеся Ивановна</cp:lastModifiedBy>
  <cp:revision>267</cp:revision>
  <cp:lastPrinted>2020-01-22T06:56:22Z</cp:lastPrinted>
  <dcterms:created xsi:type="dcterms:W3CDTF">2018-09-20T13:37:06Z</dcterms:created>
  <dcterms:modified xsi:type="dcterms:W3CDTF">2021-03-15T13:51:51Z</dcterms:modified>
</cp:coreProperties>
</file>